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1" r:id="rId2"/>
  </p:sldIdLst>
  <p:sldSz cx="49377600" cy="329184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5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CB521E"/>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10" autoAdjust="0"/>
    <p:restoredTop sz="94660"/>
  </p:normalViewPr>
  <p:slideViewPr>
    <p:cSldViewPr snapToGrid="0" showGuides="1">
      <p:cViewPr>
        <p:scale>
          <a:sx n="42" d="100"/>
          <a:sy n="42" d="100"/>
        </p:scale>
        <p:origin x="168" y="144"/>
      </p:cViewPr>
      <p:guideLst>
        <p:guide orient="horz" pos="10368"/>
        <p:guide pos="1552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n-Liang Liu" userId="f9fa88e80721a27c" providerId="LiveId" clId="{3372FD4E-963C-45AB-ACC8-4D03A7B2FC08}"/>
    <pc:docChg chg="delSld">
      <pc:chgData name="Yen-Liang Liu" userId="f9fa88e80721a27c" providerId="LiveId" clId="{3372FD4E-963C-45AB-ACC8-4D03A7B2FC08}" dt="2018-02-15T15:52:10.431" v="1" actId="2696"/>
      <pc:docMkLst>
        <pc:docMk/>
      </pc:docMkLst>
      <pc:sldChg chg="del">
        <pc:chgData name="Yen-Liang Liu" userId="f9fa88e80721a27c" providerId="LiveId" clId="{3372FD4E-963C-45AB-ACC8-4D03A7B2FC08}" dt="2018-02-15T15:52:08.131" v="0" actId="2696"/>
        <pc:sldMkLst>
          <pc:docMk/>
          <pc:sldMk cId="404942798" sldId="260"/>
        </pc:sldMkLst>
      </pc:sldChg>
      <pc:sldChg chg="del">
        <pc:chgData name="Yen-Liang Liu" userId="f9fa88e80721a27c" providerId="LiveId" clId="{3372FD4E-963C-45AB-ACC8-4D03A7B2FC08}" dt="2018-02-15T15:52:10.431" v="1" actId="2696"/>
        <pc:sldMkLst>
          <pc:docMk/>
          <pc:sldMk cId="4135965562" sldId="26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E045F5-B9FA-4B55-86CD-2814E77DCCE6}"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182787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E045F5-B9FA-4B55-86CD-2814E77DCCE6}"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617858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E045F5-B9FA-4B55-86CD-2814E77DCCE6}"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3645067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E045F5-B9FA-4B55-86CD-2814E77DCCE6}"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487582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E045F5-B9FA-4B55-86CD-2814E77DCCE6}"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470977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E045F5-B9FA-4B55-86CD-2814E77DCCE6}"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3484650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E045F5-B9FA-4B55-86CD-2814E77DCCE6}" type="datetimeFigureOut">
              <a:rPr lang="en-US" smtClean="0"/>
              <a:t>12/4/18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43489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E045F5-B9FA-4B55-86CD-2814E77DCCE6}" type="datetimeFigureOut">
              <a:rPr lang="en-US" smtClean="0"/>
              <a:t>12/4/18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2817787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045F5-B9FA-4B55-86CD-2814E77DCCE6}" type="datetimeFigureOut">
              <a:rPr lang="en-US" smtClean="0"/>
              <a:t>12/4/18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425150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4E045F5-B9FA-4B55-86CD-2814E77DCCE6}"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937404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4E045F5-B9FA-4B55-86CD-2814E77DCCE6}"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51964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4E045F5-B9FA-4B55-86CD-2814E77DCCE6}" type="datetimeFigureOut">
              <a:rPr lang="en-US" smtClean="0"/>
              <a:t>12/4/18</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84A5097F-B7CA-4ECC-915D-13C2247A3A5E}" type="slidenum">
              <a:rPr lang="en-US" smtClean="0"/>
              <a:t>‹#›</a:t>
            </a:fld>
            <a:endParaRPr lang="en-US"/>
          </a:p>
        </p:txBody>
      </p:sp>
    </p:spTree>
    <p:extLst>
      <p:ext uri="{BB962C8B-B14F-4D97-AF65-F5344CB8AC3E}">
        <p14:creationId xmlns:p14="http://schemas.microsoft.com/office/powerpoint/2010/main" val="14892750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2.png"/><Relationship Id="rId5" Type="http://schemas.openxmlformats.org/officeDocument/2006/relationships/image" Target="../media/image4.jpeg"/><Relationship Id="rId15" Type="http://schemas.microsoft.com/office/2007/relationships/hdphoto" Target="../media/hdphoto1.wdp"/><Relationship Id="rId23" Type="http://schemas.openxmlformats.org/officeDocument/2006/relationships/image" Target="../media/image21.png"/><Relationship Id="rId10" Type="http://schemas.openxmlformats.org/officeDocument/2006/relationships/image" Target="../media/image9.pn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0.png"/><Relationship Id="rId2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6007E5CF-FEA0-4E11-A047-F7E13D3D831D}"/>
              </a:ext>
            </a:extLst>
          </p:cNvPr>
          <p:cNvSpPr/>
          <p:nvPr/>
        </p:nvSpPr>
        <p:spPr>
          <a:xfrm>
            <a:off x="33043056" y="5759387"/>
            <a:ext cx="15910560" cy="76911"/>
          </a:xfrm>
          <a:prstGeom prst="rect">
            <a:avLst/>
          </a:prstGeom>
          <a:solidFill>
            <a:srgbClr val="CB521E"/>
          </a:solidFill>
          <a:ln w="76200" cmpd="sng">
            <a:solidFill>
              <a:srgbClr val="CB521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pic>
        <p:nvPicPr>
          <p:cNvPr id="87" name="Picture 86">
            <a:extLst>
              <a:ext uri="{FF2B5EF4-FFF2-40B4-BE49-F238E27FC236}">
                <a16:creationId xmlns:a16="http://schemas.microsoft.com/office/drawing/2014/main" id="{A87423B3-B126-4F47-827A-2AC70A7D491C}"/>
              </a:ext>
            </a:extLst>
          </p:cNvPr>
          <p:cNvPicPr>
            <a:picLocks noChangeAspect="1"/>
          </p:cNvPicPr>
          <p:nvPr/>
        </p:nvPicPr>
        <p:blipFill>
          <a:blip r:embed="rId2"/>
          <a:stretch>
            <a:fillRect/>
          </a:stretch>
        </p:blipFill>
        <p:spPr>
          <a:xfrm>
            <a:off x="22992678" y="27432618"/>
            <a:ext cx="6183846" cy="3902540"/>
          </a:xfrm>
          <a:prstGeom prst="rect">
            <a:avLst/>
          </a:prstGeom>
        </p:spPr>
      </p:pic>
      <p:sp>
        <p:nvSpPr>
          <p:cNvPr id="138" name="Rectangle 137">
            <a:extLst>
              <a:ext uri="{FF2B5EF4-FFF2-40B4-BE49-F238E27FC236}">
                <a16:creationId xmlns:a16="http://schemas.microsoft.com/office/drawing/2014/main" id="{9C39B840-E6BC-4A1D-A2ED-C25B0A16D079}"/>
              </a:ext>
            </a:extLst>
          </p:cNvPr>
          <p:cNvSpPr/>
          <p:nvPr/>
        </p:nvSpPr>
        <p:spPr>
          <a:xfrm>
            <a:off x="33016502" y="17815701"/>
            <a:ext cx="16002000" cy="76911"/>
          </a:xfrm>
          <a:prstGeom prst="rect">
            <a:avLst/>
          </a:prstGeom>
          <a:solidFill>
            <a:srgbClr val="CB521E"/>
          </a:solidFill>
          <a:ln w="76200" cmpd="sng">
            <a:solidFill>
              <a:srgbClr val="CB521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465" name="Rectangle 464"/>
          <p:cNvSpPr/>
          <p:nvPr/>
        </p:nvSpPr>
        <p:spPr>
          <a:xfrm>
            <a:off x="16643775" y="5762765"/>
            <a:ext cx="16002000" cy="76911"/>
          </a:xfrm>
          <a:prstGeom prst="rect">
            <a:avLst/>
          </a:prstGeom>
          <a:solidFill>
            <a:srgbClr val="CB521E"/>
          </a:solidFill>
          <a:ln w="76200" cmpd="sng">
            <a:solidFill>
              <a:srgbClr val="CB521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76" dirty="0"/>
              <a:t> 	</a:t>
            </a:r>
          </a:p>
        </p:txBody>
      </p:sp>
      <p:sp>
        <p:nvSpPr>
          <p:cNvPr id="466" name="Rectangle 465"/>
          <p:cNvSpPr/>
          <p:nvPr/>
        </p:nvSpPr>
        <p:spPr>
          <a:xfrm>
            <a:off x="16680351" y="4707930"/>
            <a:ext cx="16002000" cy="1020942"/>
          </a:xfrm>
          <a:prstGeom prst="rect">
            <a:avLst/>
          </a:prstGeom>
          <a:solidFill>
            <a:schemeClr val="tx2">
              <a:lumMod val="50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4" name="Rectangle 3"/>
          <p:cNvSpPr/>
          <p:nvPr/>
        </p:nvSpPr>
        <p:spPr>
          <a:xfrm>
            <a:off x="278813" y="475304"/>
            <a:ext cx="48757604" cy="4013394"/>
          </a:xfrm>
          <a:prstGeom prst="rect">
            <a:avLst/>
          </a:prstGeom>
          <a:solidFill>
            <a:schemeClr val="accent1">
              <a:lumMod val="5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6" dirty="0"/>
          </a:p>
        </p:txBody>
      </p:sp>
      <p:sp>
        <p:nvSpPr>
          <p:cNvPr id="20" name="TextBox 9"/>
          <p:cNvSpPr txBox="1">
            <a:spLocks noChangeArrowheads="1"/>
          </p:cNvSpPr>
          <p:nvPr/>
        </p:nvSpPr>
        <p:spPr bwMode="auto">
          <a:xfrm>
            <a:off x="9805803" y="710676"/>
            <a:ext cx="29680268" cy="218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2136" tIns="56072" rIns="112136" bIns="56072">
            <a:spAutoFit/>
          </a:bodyPr>
          <a:lstStyle/>
          <a:p>
            <a:pPr algn="ctr">
              <a:lnSpc>
                <a:spcPts val="7500"/>
              </a:lnSpc>
            </a:pPr>
            <a:r>
              <a:rPr lang="en-US" sz="7200" b="1" dirty="0">
                <a:solidFill>
                  <a:schemeClr val="bg1"/>
                </a:solidFill>
              </a:rPr>
              <a:t>Effect of epithelial-mesenchymal transition on EGFR dynamics revealed by single-particle tracking</a:t>
            </a:r>
          </a:p>
        </p:txBody>
      </p:sp>
      <p:sp>
        <p:nvSpPr>
          <p:cNvPr id="22" name="Text Box 12"/>
          <p:cNvSpPr txBox="1">
            <a:spLocks noChangeArrowheads="1"/>
          </p:cNvSpPr>
          <p:nvPr/>
        </p:nvSpPr>
        <p:spPr bwMode="auto">
          <a:xfrm>
            <a:off x="11449679" y="3619298"/>
            <a:ext cx="30199545" cy="69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800" tIns="69400" rIns="138800" bIns="69400">
            <a:spAutoFit/>
          </a:bodyPr>
          <a:lstStyle>
            <a:lvl1pPr>
              <a:spcBef>
                <a:spcPct val="20000"/>
              </a:spcBef>
              <a:buFont typeface="Arial" panose="020B0604020202020204" pitchFamily="34" charset="0"/>
              <a:buChar char="•"/>
              <a:defRPr sz="121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0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9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75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7500">
                <a:solidFill>
                  <a:schemeClr val="tx1"/>
                </a:solidFill>
                <a:latin typeface="Calibri" panose="020F0502020204030204" pitchFamily="34" charset="0"/>
              </a:defRPr>
            </a:lvl5pPr>
            <a:lvl6pPr marL="2514600" indent="-228600" defTabSz="2609850" eaLnBrk="0" fontAlgn="base" hangingPunct="0">
              <a:spcBef>
                <a:spcPct val="20000"/>
              </a:spcBef>
              <a:spcAft>
                <a:spcPct val="0"/>
              </a:spcAft>
              <a:buFont typeface="Arial" panose="020B0604020202020204" pitchFamily="34" charset="0"/>
              <a:buChar char="»"/>
              <a:defRPr sz="7500">
                <a:solidFill>
                  <a:schemeClr val="tx1"/>
                </a:solidFill>
                <a:latin typeface="Calibri" panose="020F0502020204030204" pitchFamily="34" charset="0"/>
              </a:defRPr>
            </a:lvl6pPr>
            <a:lvl7pPr marL="2971800" indent="-228600" defTabSz="2609850" eaLnBrk="0" fontAlgn="base" hangingPunct="0">
              <a:spcBef>
                <a:spcPct val="20000"/>
              </a:spcBef>
              <a:spcAft>
                <a:spcPct val="0"/>
              </a:spcAft>
              <a:buFont typeface="Arial" panose="020B0604020202020204" pitchFamily="34" charset="0"/>
              <a:buChar char="»"/>
              <a:defRPr sz="7500">
                <a:solidFill>
                  <a:schemeClr val="tx1"/>
                </a:solidFill>
                <a:latin typeface="Calibri" panose="020F0502020204030204" pitchFamily="34" charset="0"/>
              </a:defRPr>
            </a:lvl7pPr>
            <a:lvl8pPr marL="3429000" indent="-228600" defTabSz="2609850" eaLnBrk="0" fontAlgn="base" hangingPunct="0">
              <a:spcBef>
                <a:spcPct val="20000"/>
              </a:spcBef>
              <a:spcAft>
                <a:spcPct val="0"/>
              </a:spcAft>
              <a:buFont typeface="Arial" panose="020B0604020202020204" pitchFamily="34" charset="0"/>
              <a:buChar char="»"/>
              <a:defRPr sz="7500">
                <a:solidFill>
                  <a:schemeClr val="tx1"/>
                </a:solidFill>
                <a:latin typeface="Calibri" panose="020F0502020204030204" pitchFamily="34" charset="0"/>
              </a:defRPr>
            </a:lvl8pPr>
            <a:lvl9pPr marL="3886200" indent="-228600" defTabSz="2609850" eaLnBrk="0" fontAlgn="base" hangingPunct="0">
              <a:spcBef>
                <a:spcPct val="20000"/>
              </a:spcBef>
              <a:spcAft>
                <a:spcPct val="0"/>
              </a:spcAft>
              <a:buFont typeface="Arial" panose="020B0604020202020204" pitchFamily="34" charset="0"/>
              <a:buChar char="»"/>
              <a:defRPr sz="75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endParaRPr lang="en-US" altLang="en-US" sz="3336" dirty="0">
              <a:solidFill>
                <a:schemeClr val="bg1"/>
              </a:solidFill>
              <a:latin typeface="+mn-lt"/>
            </a:endParaRPr>
          </a:p>
        </p:txBody>
      </p:sp>
      <p:sp>
        <p:nvSpPr>
          <p:cNvPr id="175" name="Rectangle 174"/>
          <p:cNvSpPr/>
          <p:nvPr/>
        </p:nvSpPr>
        <p:spPr>
          <a:xfrm>
            <a:off x="33314033" y="30638539"/>
            <a:ext cx="15327864" cy="580120"/>
          </a:xfrm>
          <a:prstGeom prst="rect">
            <a:avLst/>
          </a:prstGeom>
        </p:spPr>
        <p:txBody>
          <a:bodyPr wrap="square">
            <a:spAutoFit/>
          </a:bodyPr>
          <a:lstStyle/>
          <a:p>
            <a:r>
              <a:rPr lang="en-US" sz="2920" dirty="0">
                <a:cs typeface="Arial" panose="020B0604020202020204" pitchFamily="34" charset="0"/>
              </a:rPr>
              <a:t>This work was funded by the Texas 4000 and National Institutes of Health (CA193038)</a:t>
            </a:r>
            <a:r>
              <a:rPr lang="en-US" altLang="zh-TW" sz="2920" dirty="0">
                <a:cs typeface="Arial" panose="020B0604020202020204" pitchFamily="34" charset="0"/>
              </a:rPr>
              <a:t>.</a:t>
            </a:r>
            <a:endParaRPr lang="en-US" sz="2920" dirty="0">
              <a:cs typeface="Arial" panose="020B0604020202020204" pitchFamily="34" charset="0"/>
            </a:endParaRPr>
          </a:p>
        </p:txBody>
      </p:sp>
      <p:pic>
        <p:nvPicPr>
          <p:cNvPr id="177" name="Picture 176"/>
          <p:cNvPicPr>
            <a:picLocks noChangeAspect="1"/>
          </p:cNvPicPr>
          <p:nvPr/>
        </p:nvPicPr>
        <p:blipFill>
          <a:blip r:embed="rId3"/>
          <a:stretch>
            <a:fillRect/>
          </a:stretch>
        </p:blipFill>
        <p:spPr>
          <a:xfrm>
            <a:off x="43767787" y="31276131"/>
            <a:ext cx="4388612" cy="1021859"/>
          </a:xfrm>
          <a:prstGeom prst="rect">
            <a:avLst/>
          </a:prstGeom>
        </p:spPr>
      </p:pic>
      <p:pic>
        <p:nvPicPr>
          <p:cNvPr id="178" name="Picture 177"/>
          <p:cNvPicPr>
            <a:picLocks noChangeAspect="1"/>
          </p:cNvPicPr>
          <p:nvPr/>
        </p:nvPicPr>
        <p:blipFill>
          <a:blip r:embed="rId4"/>
          <a:stretch>
            <a:fillRect/>
          </a:stretch>
        </p:blipFill>
        <p:spPr>
          <a:xfrm>
            <a:off x="33833803" y="31189217"/>
            <a:ext cx="5864837" cy="1139381"/>
          </a:xfrm>
          <a:prstGeom prst="rect">
            <a:avLst/>
          </a:prstGeom>
        </p:spPr>
      </p:pic>
      <p:pic>
        <p:nvPicPr>
          <p:cNvPr id="173" name="Picture 2" descr="http://delawaremedicalgroup.com/wp-content/uploads/2014/12/National-Cancer-Institute2-622x35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908294" y="31276131"/>
            <a:ext cx="1780375" cy="1021859"/>
          </a:xfrm>
          <a:prstGeom prst="rect">
            <a:avLst/>
          </a:prstGeom>
          <a:noFill/>
          <a:extLst>
            <a:ext uri="{909E8E84-426E-40DD-AFC4-6F175D3DCCD1}">
              <a14:hiddenFill xmlns:a14="http://schemas.microsoft.com/office/drawing/2010/main">
                <a:solidFill>
                  <a:srgbClr val="FFFFFF"/>
                </a:solidFill>
              </a14:hiddenFill>
            </a:ext>
          </a:extLst>
        </p:spPr>
      </p:pic>
      <p:sp>
        <p:nvSpPr>
          <p:cNvPr id="154" name="Rectangle 153"/>
          <p:cNvSpPr/>
          <p:nvPr/>
        </p:nvSpPr>
        <p:spPr>
          <a:xfrm>
            <a:off x="288928" y="5769131"/>
            <a:ext cx="16002000" cy="76911"/>
          </a:xfrm>
          <a:prstGeom prst="rect">
            <a:avLst/>
          </a:prstGeom>
          <a:solidFill>
            <a:srgbClr val="CB521E"/>
          </a:solidFill>
          <a:ln w="76200" cmpd="sng">
            <a:solidFill>
              <a:srgbClr val="CB521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181" name="Rectangle 180"/>
          <p:cNvSpPr/>
          <p:nvPr/>
        </p:nvSpPr>
        <p:spPr>
          <a:xfrm>
            <a:off x="288923" y="4725450"/>
            <a:ext cx="16002000" cy="1020942"/>
          </a:xfrm>
          <a:prstGeom prst="rect">
            <a:avLst/>
          </a:prstGeom>
          <a:solidFill>
            <a:schemeClr val="tx2">
              <a:lumMod val="50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155" name="Rectangle 154"/>
          <p:cNvSpPr/>
          <p:nvPr/>
        </p:nvSpPr>
        <p:spPr>
          <a:xfrm>
            <a:off x="288923" y="4734914"/>
            <a:ext cx="16002000" cy="11241266"/>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pic>
        <p:nvPicPr>
          <p:cNvPr id="198" name="Picture 197"/>
          <p:cNvPicPr>
            <a:picLocks noChangeAspect="1"/>
          </p:cNvPicPr>
          <p:nvPr/>
        </p:nvPicPr>
        <p:blipFill rotWithShape="1">
          <a:blip r:embed="rId6"/>
          <a:srcRect l="8566" b="48656"/>
          <a:stretch/>
        </p:blipFill>
        <p:spPr>
          <a:xfrm>
            <a:off x="41939657" y="31276131"/>
            <a:ext cx="1659811" cy="1021859"/>
          </a:xfrm>
          <a:prstGeom prst="rect">
            <a:avLst/>
          </a:prstGeom>
        </p:spPr>
      </p:pic>
      <p:sp>
        <p:nvSpPr>
          <p:cNvPr id="6" name="Rectangle 5"/>
          <p:cNvSpPr/>
          <p:nvPr/>
        </p:nvSpPr>
        <p:spPr>
          <a:xfrm>
            <a:off x="-99507" y="4866003"/>
            <a:ext cx="16002000" cy="787090"/>
          </a:xfrm>
          <a:prstGeom prst="rect">
            <a:avLst/>
          </a:prstGeom>
        </p:spPr>
        <p:txBody>
          <a:bodyPr wrap="square">
            <a:spAutoFit/>
          </a:bodyPr>
          <a:lstStyle/>
          <a:p>
            <a:pPr algn="ctr"/>
            <a:r>
              <a:rPr lang="en-US" sz="4176" b="1" spc="312" dirty="0">
                <a:solidFill>
                  <a:schemeClr val="bg1"/>
                </a:solidFill>
                <a:latin typeface="Helvetica"/>
                <a:cs typeface="Helvetica"/>
              </a:rPr>
              <a:t>Introduction</a:t>
            </a:r>
            <a:endParaRPr lang="en-US" sz="4592" b="1" spc="312" dirty="0">
              <a:solidFill>
                <a:schemeClr val="bg1"/>
              </a:solidFill>
              <a:latin typeface="Helvetica"/>
              <a:cs typeface="Helvetica"/>
            </a:endParaRPr>
          </a:p>
        </p:txBody>
      </p:sp>
      <p:sp>
        <p:nvSpPr>
          <p:cNvPr id="7" name="Rectangle 6"/>
          <p:cNvSpPr/>
          <p:nvPr/>
        </p:nvSpPr>
        <p:spPr>
          <a:xfrm>
            <a:off x="33182320" y="29058915"/>
            <a:ext cx="15523260" cy="2015936"/>
          </a:xfrm>
          <a:prstGeom prst="rect">
            <a:avLst/>
          </a:prstGeom>
        </p:spPr>
        <p:txBody>
          <a:bodyPr wrap="square">
            <a:spAutoFit/>
          </a:bodyPr>
          <a:lstStyle/>
          <a:p>
            <a:pPr algn="just">
              <a:lnSpc>
                <a:spcPts val="3000"/>
              </a:lnSpc>
            </a:pPr>
            <a:r>
              <a:rPr lang="en-US" altLang="zh-TW" sz="2920" dirty="0">
                <a:solidFill>
                  <a:srgbClr val="222222"/>
                </a:solidFill>
                <a:cs typeface="Arial" panose="020B0604020202020204" pitchFamily="34" charset="0"/>
              </a:rPr>
              <a:t>1. </a:t>
            </a:r>
            <a:r>
              <a:rPr lang="en-US" sz="2920" dirty="0">
                <a:solidFill>
                  <a:srgbClr val="222222"/>
                </a:solidFill>
                <a:cs typeface="Arial" panose="020B0604020202020204" pitchFamily="34" charset="0"/>
              </a:rPr>
              <a:t>Perillo, Evan P., et al. "Deep and high-resolution three-dimensional tracking of single particles using nonlinear and multiplexed illumination." </a:t>
            </a:r>
            <a:r>
              <a:rPr lang="en-US" sz="2920" b="1" i="1" u="sng" dirty="0">
                <a:solidFill>
                  <a:srgbClr val="222222"/>
                </a:solidFill>
                <a:cs typeface="Arial" panose="020B0604020202020204" pitchFamily="34" charset="0"/>
              </a:rPr>
              <a:t>Nature Communications</a:t>
            </a:r>
            <a:r>
              <a:rPr lang="en-US" sz="2920" dirty="0">
                <a:solidFill>
                  <a:srgbClr val="222222"/>
                </a:solidFill>
                <a:cs typeface="Arial" panose="020B0604020202020204" pitchFamily="34" charset="0"/>
              </a:rPr>
              <a:t> 6 (2015).</a:t>
            </a:r>
          </a:p>
          <a:p>
            <a:pPr algn="just">
              <a:lnSpc>
                <a:spcPts val="3000"/>
              </a:lnSpc>
            </a:pPr>
            <a:r>
              <a:rPr lang="en-US" altLang="zh-TW" sz="2920" dirty="0">
                <a:cs typeface="Arial" panose="020B0604020202020204" pitchFamily="34" charset="0"/>
              </a:rPr>
              <a:t>2. </a:t>
            </a:r>
            <a:r>
              <a:rPr lang="en-US" sz="2920" dirty="0">
                <a:cs typeface="Arial" panose="020B0604020202020204" pitchFamily="34" charset="0"/>
              </a:rPr>
              <a:t>Liu, Yen-Liang, et al. "Segmentation of 3D trajectories acquired by TSUNAMI microscope: an application to EGFR Trafficking." </a:t>
            </a:r>
            <a:r>
              <a:rPr lang="en-US" sz="2920" b="1" i="1" u="sng" dirty="0">
                <a:cs typeface="Arial" panose="020B0604020202020204" pitchFamily="34" charset="0"/>
              </a:rPr>
              <a:t>Biophysical Journal</a:t>
            </a:r>
            <a:r>
              <a:rPr lang="en-US" sz="2920" dirty="0">
                <a:cs typeface="Arial" panose="020B0604020202020204" pitchFamily="34" charset="0"/>
              </a:rPr>
              <a:t> 111.10 (2016): 2214-2227.</a:t>
            </a:r>
          </a:p>
          <a:p>
            <a:pPr algn="just">
              <a:lnSpc>
                <a:spcPts val="3000"/>
              </a:lnSpc>
            </a:pPr>
            <a:endParaRPr lang="en-US" sz="2920" dirty="0">
              <a:cs typeface="Arial" panose="020B0604020202020204" pitchFamily="34" charset="0"/>
            </a:endParaRPr>
          </a:p>
        </p:txBody>
      </p:sp>
      <p:sp>
        <p:nvSpPr>
          <p:cNvPr id="207" name="Rectangle 206"/>
          <p:cNvSpPr/>
          <p:nvPr/>
        </p:nvSpPr>
        <p:spPr>
          <a:xfrm>
            <a:off x="33034417" y="28817169"/>
            <a:ext cx="16002000" cy="76911"/>
          </a:xfrm>
          <a:prstGeom prst="rect">
            <a:avLst/>
          </a:prstGeom>
          <a:solidFill>
            <a:srgbClr val="CB521E"/>
          </a:solidFill>
          <a:ln w="76200" cmpd="sng">
            <a:solidFill>
              <a:srgbClr val="CB521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208" name="Rectangle 207"/>
          <p:cNvSpPr/>
          <p:nvPr/>
        </p:nvSpPr>
        <p:spPr>
          <a:xfrm>
            <a:off x="33034437" y="27777052"/>
            <a:ext cx="16002000" cy="1020942"/>
          </a:xfrm>
          <a:prstGeom prst="rect">
            <a:avLst/>
          </a:prstGeom>
          <a:solidFill>
            <a:schemeClr val="tx2">
              <a:lumMod val="50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209" name="Rectangle 208"/>
          <p:cNvSpPr/>
          <p:nvPr/>
        </p:nvSpPr>
        <p:spPr>
          <a:xfrm>
            <a:off x="33053207" y="27917596"/>
            <a:ext cx="16002000" cy="787090"/>
          </a:xfrm>
          <a:prstGeom prst="rect">
            <a:avLst/>
          </a:prstGeom>
        </p:spPr>
        <p:txBody>
          <a:bodyPr wrap="square">
            <a:spAutoFit/>
          </a:bodyPr>
          <a:lstStyle/>
          <a:p>
            <a:pPr algn="ctr"/>
            <a:r>
              <a:rPr lang="en-US" altLang="zh-TW" sz="4176" b="1" spc="312" dirty="0">
                <a:solidFill>
                  <a:schemeClr val="bg1"/>
                </a:solidFill>
                <a:latin typeface="Helvetica"/>
                <a:cs typeface="Helvetica"/>
              </a:rPr>
              <a:t>References &amp; Acknowledgement </a:t>
            </a:r>
            <a:r>
              <a:rPr lang="en-US" sz="4176" b="1" spc="312" dirty="0">
                <a:solidFill>
                  <a:schemeClr val="bg1"/>
                </a:solidFill>
                <a:latin typeface="Helvetica"/>
                <a:cs typeface="Helvetica"/>
              </a:rPr>
              <a:t> </a:t>
            </a:r>
          </a:p>
        </p:txBody>
      </p:sp>
      <p:sp>
        <p:nvSpPr>
          <p:cNvPr id="210" name="Rectangle 209"/>
          <p:cNvSpPr/>
          <p:nvPr/>
        </p:nvSpPr>
        <p:spPr>
          <a:xfrm>
            <a:off x="33034437" y="27801654"/>
            <a:ext cx="16002000" cy="4787561"/>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212" name="Rectangle 211"/>
          <p:cNvSpPr/>
          <p:nvPr/>
        </p:nvSpPr>
        <p:spPr>
          <a:xfrm>
            <a:off x="288923" y="17178616"/>
            <a:ext cx="16002000" cy="76911"/>
          </a:xfrm>
          <a:prstGeom prst="rect">
            <a:avLst/>
          </a:prstGeom>
          <a:solidFill>
            <a:srgbClr val="CB521E"/>
          </a:solidFill>
          <a:ln w="76200" cmpd="sng">
            <a:solidFill>
              <a:srgbClr val="CB521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213" name="Rectangle 212"/>
          <p:cNvSpPr/>
          <p:nvPr/>
        </p:nvSpPr>
        <p:spPr>
          <a:xfrm>
            <a:off x="288923" y="16144939"/>
            <a:ext cx="16002000" cy="1020942"/>
          </a:xfrm>
          <a:prstGeom prst="rect">
            <a:avLst/>
          </a:prstGeom>
          <a:solidFill>
            <a:schemeClr val="tx2">
              <a:lumMod val="50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215" name="Rectangle 214"/>
          <p:cNvSpPr/>
          <p:nvPr/>
        </p:nvSpPr>
        <p:spPr>
          <a:xfrm>
            <a:off x="288923" y="16126581"/>
            <a:ext cx="16002000" cy="16462635"/>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485" name="Rectangle 484"/>
          <p:cNvSpPr/>
          <p:nvPr/>
        </p:nvSpPr>
        <p:spPr>
          <a:xfrm>
            <a:off x="16676863" y="21497123"/>
            <a:ext cx="16002000" cy="76911"/>
          </a:xfrm>
          <a:prstGeom prst="rect">
            <a:avLst/>
          </a:prstGeom>
          <a:solidFill>
            <a:srgbClr val="CB521E"/>
          </a:solidFill>
          <a:ln w="76200" cmpd="sng">
            <a:solidFill>
              <a:srgbClr val="CB521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486" name="Rectangle 485"/>
          <p:cNvSpPr/>
          <p:nvPr/>
        </p:nvSpPr>
        <p:spPr>
          <a:xfrm>
            <a:off x="16695529" y="20402435"/>
            <a:ext cx="16002000" cy="1063063"/>
          </a:xfrm>
          <a:prstGeom prst="rect">
            <a:avLst/>
          </a:prstGeom>
          <a:solidFill>
            <a:schemeClr val="tx2">
              <a:lumMod val="50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487" name="Rectangle 486"/>
          <p:cNvSpPr/>
          <p:nvPr/>
        </p:nvSpPr>
        <p:spPr>
          <a:xfrm>
            <a:off x="16658197" y="20426372"/>
            <a:ext cx="16002000" cy="12162843"/>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10" name="Rectangle 9"/>
          <p:cNvSpPr/>
          <p:nvPr/>
        </p:nvSpPr>
        <p:spPr>
          <a:xfrm>
            <a:off x="9805804" y="2741217"/>
            <a:ext cx="30392332" cy="1569660"/>
          </a:xfrm>
          <a:prstGeom prst="rect">
            <a:avLst/>
          </a:prstGeom>
        </p:spPr>
        <p:txBody>
          <a:bodyPr wrap="square">
            <a:spAutoFit/>
          </a:bodyPr>
          <a:lstStyle/>
          <a:p>
            <a:pPr algn="ctr"/>
            <a:r>
              <a:rPr lang="en-US" sz="3200" b="1" u="sng" dirty="0">
                <a:solidFill>
                  <a:schemeClr val="bg1"/>
                </a:solidFill>
                <a:latin typeface="Helvetica" panose="020B0604020202020204" pitchFamily="34" charset="0"/>
                <a:ea typeface="PMingLiU" panose="02020500000000000000" pitchFamily="18" charset="-120"/>
                <a:cs typeface="Helvetica" panose="020B0604020202020204" pitchFamily="34" charset="0"/>
              </a:rPr>
              <a:t>Yen-Liang Liu</a:t>
            </a:r>
            <a:r>
              <a:rPr lang="en-US" sz="3200" b="1" u="sng" baseline="30000" dirty="0">
                <a:solidFill>
                  <a:schemeClr val="bg1"/>
                </a:solidFill>
                <a:latin typeface="Helvetica" panose="020B0604020202020204" pitchFamily="34" charset="0"/>
                <a:ea typeface="PMingLiU" panose="02020500000000000000" pitchFamily="18" charset="-120"/>
                <a:cs typeface="Helvetica" panose="020B0604020202020204" pitchFamily="34" charset="0"/>
              </a:rPr>
              <a:t>1</a:t>
            </a:r>
            <a:r>
              <a:rPr lang="en-US" sz="3200" b="1" dirty="0">
                <a:solidFill>
                  <a:schemeClr val="bg1"/>
                </a:solidFill>
                <a:latin typeface="Helvetica" panose="020B0604020202020204" pitchFamily="34" charset="0"/>
                <a:ea typeface="PMingLiU" panose="02020500000000000000" pitchFamily="18" charset="-120"/>
                <a:cs typeface="Helvetica" panose="020B0604020202020204" pitchFamily="34" charset="0"/>
              </a:rPr>
              <a:t>, Chao-Kai Chou</a:t>
            </a:r>
            <a:r>
              <a:rPr lang="en-US" sz="3200" b="1" baseline="30000" dirty="0">
                <a:solidFill>
                  <a:schemeClr val="bg1"/>
                </a:solidFill>
                <a:latin typeface="Helvetica" panose="020B0604020202020204" pitchFamily="34" charset="0"/>
                <a:ea typeface="PMingLiU" panose="02020500000000000000" pitchFamily="18" charset="-120"/>
                <a:cs typeface="Helvetica" panose="020B0604020202020204" pitchFamily="34" charset="0"/>
              </a:rPr>
              <a:t>2</a:t>
            </a:r>
            <a:r>
              <a:rPr lang="en-US" sz="3200" b="1" dirty="0">
                <a:solidFill>
                  <a:schemeClr val="bg1"/>
                </a:solidFill>
                <a:latin typeface="Helvetica" panose="020B0604020202020204" pitchFamily="34" charset="0"/>
                <a:ea typeface="PMingLiU" panose="02020500000000000000" pitchFamily="18" charset="-120"/>
                <a:cs typeface="Helvetica" panose="020B0604020202020204" pitchFamily="34" charset="0"/>
              </a:rPr>
              <a:t>, Yu-An Kuo</a:t>
            </a:r>
            <a:r>
              <a:rPr lang="en-US" sz="3200" b="1" baseline="30000" dirty="0">
                <a:solidFill>
                  <a:schemeClr val="bg1"/>
                </a:solidFill>
                <a:latin typeface="Helvetica" panose="020B0604020202020204" pitchFamily="34" charset="0"/>
                <a:ea typeface="PMingLiU" panose="02020500000000000000" pitchFamily="18" charset="-120"/>
                <a:cs typeface="Helvetica" panose="020B0604020202020204" pitchFamily="34" charset="0"/>
              </a:rPr>
              <a:t>1</a:t>
            </a:r>
            <a:r>
              <a:rPr lang="en-US" sz="3200" b="1" dirty="0">
                <a:solidFill>
                  <a:schemeClr val="bg1"/>
                </a:solidFill>
                <a:latin typeface="Helvetica" panose="020B0604020202020204" pitchFamily="34" charset="0"/>
                <a:ea typeface="PMingLiU" panose="02020500000000000000" pitchFamily="18" charset="-120"/>
                <a:cs typeface="Helvetica" panose="020B0604020202020204" pitchFamily="34" charset="0"/>
              </a:rPr>
              <a:t>, Mirae Kim</a:t>
            </a:r>
            <a:r>
              <a:rPr lang="en-US" sz="3200" b="1" baseline="30000" dirty="0">
                <a:solidFill>
                  <a:schemeClr val="bg1"/>
                </a:solidFill>
                <a:latin typeface="Helvetica" panose="020B0604020202020204" pitchFamily="34" charset="0"/>
                <a:ea typeface="PMingLiU" panose="02020500000000000000" pitchFamily="18" charset="-120"/>
                <a:cs typeface="Helvetica" panose="020B0604020202020204" pitchFamily="34" charset="0"/>
              </a:rPr>
              <a:t>1</a:t>
            </a:r>
            <a:r>
              <a:rPr lang="en-US" sz="3200" b="1" dirty="0">
                <a:solidFill>
                  <a:schemeClr val="bg1"/>
                </a:solidFill>
                <a:latin typeface="Helvetica" panose="020B0604020202020204" pitchFamily="34" charset="0"/>
                <a:ea typeface="PMingLiU" panose="02020500000000000000" pitchFamily="18" charset="-120"/>
                <a:cs typeface="Helvetica" panose="020B0604020202020204" pitchFamily="34" charset="0"/>
              </a:rPr>
              <a:t>, Rohan Vasisht</a:t>
            </a:r>
            <a:r>
              <a:rPr lang="en-US" sz="3200" b="1" baseline="30000" dirty="0">
                <a:solidFill>
                  <a:schemeClr val="bg1"/>
                </a:solidFill>
                <a:latin typeface="Helvetica" panose="020B0604020202020204" pitchFamily="34" charset="0"/>
                <a:ea typeface="PMingLiU" panose="02020500000000000000" pitchFamily="18" charset="-120"/>
                <a:cs typeface="Helvetica" panose="020B0604020202020204" pitchFamily="34" charset="0"/>
              </a:rPr>
              <a:t>1</a:t>
            </a:r>
            <a:r>
              <a:rPr lang="en-US" sz="3200" b="1" dirty="0">
                <a:solidFill>
                  <a:schemeClr val="bg1"/>
                </a:solidFill>
                <a:latin typeface="Helvetica" panose="020B0604020202020204" pitchFamily="34" charset="0"/>
                <a:ea typeface="PMingLiU" panose="02020500000000000000" pitchFamily="18" charset="-120"/>
                <a:cs typeface="Helvetica" panose="020B0604020202020204" pitchFamily="34" charset="0"/>
              </a:rPr>
              <a:t>, Cong Liu</a:t>
            </a:r>
            <a:r>
              <a:rPr lang="en-US" sz="3200" b="1" baseline="30000" dirty="0">
                <a:solidFill>
                  <a:schemeClr val="bg1"/>
                </a:solidFill>
                <a:latin typeface="Helvetica" panose="020B0604020202020204" pitchFamily="34" charset="0"/>
                <a:ea typeface="PMingLiU" panose="02020500000000000000" pitchFamily="18" charset="-120"/>
                <a:cs typeface="Helvetica" panose="020B0604020202020204" pitchFamily="34" charset="0"/>
              </a:rPr>
              <a:t>1</a:t>
            </a:r>
            <a:r>
              <a:rPr lang="en-US" sz="3200" b="1" dirty="0">
                <a:solidFill>
                  <a:schemeClr val="bg1"/>
                </a:solidFill>
                <a:latin typeface="Helvetica" panose="020B0604020202020204" pitchFamily="34" charset="0"/>
                <a:ea typeface="PMingLiU" panose="02020500000000000000" pitchFamily="18" charset="-120"/>
                <a:cs typeface="Helvetica" panose="020B0604020202020204" pitchFamily="34" charset="0"/>
              </a:rPr>
              <a:t>, Evan P. Perillo</a:t>
            </a:r>
            <a:r>
              <a:rPr lang="en-US" sz="3200" b="1" baseline="30000" dirty="0">
                <a:solidFill>
                  <a:schemeClr val="bg1"/>
                </a:solidFill>
                <a:latin typeface="Helvetica" panose="020B0604020202020204" pitchFamily="34" charset="0"/>
                <a:ea typeface="PMingLiU" panose="02020500000000000000" pitchFamily="18" charset="-120"/>
                <a:cs typeface="Helvetica" panose="020B0604020202020204" pitchFamily="34" charset="0"/>
              </a:rPr>
              <a:t>1</a:t>
            </a:r>
            <a:r>
              <a:rPr lang="en-US" sz="3200" b="1" dirty="0">
                <a:solidFill>
                  <a:schemeClr val="bg1"/>
                </a:solidFill>
                <a:latin typeface="Helvetica" panose="020B0604020202020204" pitchFamily="34" charset="0"/>
                <a:ea typeface="PMingLiU" panose="02020500000000000000" pitchFamily="18" charset="-120"/>
                <a:cs typeface="Helvetica" panose="020B0604020202020204" pitchFamily="34" charset="0"/>
              </a:rPr>
              <a:t>, Hannah Horng</a:t>
            </a:r>
            <a:r>
              <a:rPr lang="en-US" sz="3200" b="1" baseline="30000" dirty="0">
                <a:solidFill>
                  <a:schemeClr val="bg1"/>
                </a:solidFill>
                <a:latin typeface="Helvetica" panose="020B0604020202020204" pitchFamily="34" charset="0"/>
                <a:ea typeface="PMingLiU" panose="02020500000000000000" pitchFamily="18" charset="-120"/>
                <a:cs typeface="Helvetica" panose="020B0604020202020204" pitchFamily="34" charset="0"/>
              </a:rPr>
              <a:t>3</a:t>
            </a:r>
            <a:r>
              <a:rPr lang="en-US" sz="3200" b="1" dirty="0">
                <a:solidFill>
                  <a:schemeClr val="bg1"/>
                </a:solidFill>
                <a:latin typeface="Helvetica" panose="020B0604020202020204" pitchFamily="34" charset="0"/>
                <a:ea typeface="PMingLiU" panose="02020500000000000000" pitchFamily="18" charset="-120"/>
                <a:cs typeface="Helvetica" panose="020B0604020202020204" pitchFamily="34" charset="0"/>
              </a:rPr>
              <a:t>, Mien-Chie Hung</a:t>
            </a:r>
            <a:r>
              <a:rPr lang="en-US" sz="3200" b="1" baseline="30000" dirty="0">
                <a:solidFill>
                  <a:schemeClr val="bg1"/>
                </a:solidFill>
                <a:latin typeface="Helvetica" panose="020B0604020202020204" pitchFamily="34" charset="0"/>
                <a:ea typeface="PMingLiU" panose="02020500000000000000" pitchFamily="18" charset="-120"/>
                <a:cs typeface="Helvetica" panose="020B0604020202020204" pitchFamily="34" charset="0"/>
              </a:rPr>
              <a:t>2,4</a:t>
            </a:r>
            <a:r>
              <a:rPr lang="en-US" sz="3200" b="1" dirty="0">
                <a:solidFill>
                  <a:schemeClr val="bg1"/>
                </a:solidFill>
                <a:latin typeface="Helvetica" panose="020B0604020202020204" pitchFamily="34" charset="0"/>
                <a:ea typeface="PMingLiU" panose="02020500000000000000" pitchFamily="18" charset="-120"/>
                <a:cs typeface="Helvetica" panose="020B0604020202020204" pitchFamily="34" charset="0"/>
              </a:rPr>
              <a:t>, Andrew K. Dunn</a:t>
            </a:r>
            <a:r>
              <a:rPr lang="en-US" sz="3200" b="1" baseline="30000" dirty="0">
                <a:solidFill>
                  <a:schemeClr val="bg1"/>
                </a:solidFill>
                <a:latin typeface="Helvetica" panose="020B0604020202020204" pitchFamily="34" charset="0"/>
                <a:ea typeface="PMingLiU" panose="02020500000000000000" pitchFamily="18" charset="-120"/>
                <a:cs typeface="Helvetica" panose="020B0604020202020204" pitchFamily="34" charset="0"/>
              </a:rPr>
              <a:t>1</a:t>
            </a:r>
            <a:r>
              <a:rPr lang="en-US" sz="3200" b="1" dirty="0">
                <a:solidFill>
                  <a:schemeClr val="bg1"/>
                </a:solidFill>
                <a:latin typeface="Helvetica" panose="020B0604020202020204" pitchFamily="34" charset="0"/>
                <a:ea typeface="PMingLiU" panose="02020500000000000000" pitchFamily="18" charset="-120"/>
                <a:cs typeface="Helvetica" panose="020B0604020202020204" pitchFamily="34" charset="0"/>
              </a:rPr>
              <a:t>, &amp; Hsin-Chih Yeh*</a:t>
            </a:r>
            <a:r>
              <a:rPr lang="nl-NL" sz="3200" b="1" baseline="30000" dirty="0">
                <a:solidFill>
                  <a:schemeClr val="bg1"/>
                </a:solidFill>
                <a:latin typeface="Helvetica" panose="020B0604020202020204" pitchFamily="34" charset="0"/>
                <a:ea typeface="PMingLiU" panose="02020500000000000000" pitchFamily="18" charset="-120"/>
                <a:cs typeface="Helvetica" panose="020B0604020202020204" pitchFamily="34" charset="0"/>
              </a:rPr>
              <a:t>1 </a:t>
            </a:r>
            <a:r>
              <a:rPr lang="nl-NL" sz="3200" b="1" dirty="0">
                <a:solidFill>
                  <a:schemeClr val="bg1"/>
                </a:solidFill>
                <a:latin typeface="Helvetica" panose="020B0604020202020204" pitchFamily="34" charset="0"/>
                <a:ea typeface="PMingLiU" panose="02020500000000000000" pitchFamily="18" charset="-120"/>
                <a:cs typeface="Helvetica" panose="020B0604020202020204" pitchFamily="34" charset="0"/>
              </a:rPr>
              <a:t>Department of Biomedical Engineering, University of Texas at Austin, Austin, TX, USA; </a:t>
            </a:r>
            <a:r>
              <a:rPr lang="en-US" sz="3200" b="1" baseline="30000" dirty="0">
                <a:solidFill>
                  <a:schemeClr val="bg1"/>
                </a:solidFill>
                <a:latin typeface="Helvetica" panose="020B0604020202020204" pitchFamily="34" charset="0"/>
                <a:ea typeface="PMingLiU" panose="02020500000000000000" pitchFamily="18" charset="-120"/>
                <a:cs typeface="Helvetica" panose="020B0604020202020204" pitchFamily="34" charset="0"/>
              </a:rPr>
              <a:t>2</a:t>
            </a:r>
            <a:r>
              <a:rPr lang="en-US" sz="3200" b="1" dirty="0">
                <a:solidFill>
                  <a:schemeClr val="bg1"/>
                </a:solidFill>
                <a:latin typeface="Helvetica" panose="020B0604020202020204" pitchFamily="34" charset="0"/>
                <a:ea typeface="PMingLiU" panose="02020500000000000000" pitchFamily="18" charset="-120"/>
                <a:cs typeface="Helvetica" panose="020B0604020202020204" pitchFamily="34" charset="0"/>
              </a:rPr>
              <a:t>Department of Molecular and Cellular Oncology, the University of Texas MD Anderson Cancer Center, Houston, TX, USA</a:t>
            </a:r>
            <a:r>
              <a:rPr lang="nl-NL" sz="3200" b="1" dirty="0">
                <a:solidFill>
                  <a:schemeClr val="bg1"/>
                </a:solidFill>
                <a:latin typeface="Helvetica" panose="020B0604020202020204" pitchFamily="34" charset="0"/>
                <a:ea typeface="PMingLiU" panose="02020500000000000000" pitchFamily="18" charset="-120"/>
                <a:cs typeface="Helvetica" panose="020B0604020202020204" pitchFamily="34" charset="0"/>
              </a:rPr>
              <a:t>; </a:t>
            </a:r>
            <a:r>
              <a:rPr lang="nl-NL" sz="3200" b="1" baseline="30000" dirty="0">
                <a:solidFill>
                  <a:schemeClr val="bg1"/>
                </a:solidFill>
                <a:latin typeface="Helvetica" panose="020B0604020202020204" pitchFamily="34" charset="0"/>
                <a:ea typeface="PMingLiU" panose="02020500000000000000" pitchFamily="18" charset="-120"/>
                <a:cs typeface="Helvetica" panose="020B0604020202020204" pitchFamily="34" charset="0"/>
              </a:rPr>
              <a:t>3</a:t>
            </a:r>
            <a:r>
              <a:rPr lang="nl-NL" sz="3200" b="1" dirty="0">
                <a:solidFill>
                  <a:schemeClr val="bg1"/>
                </a:solidFill>
                <a:latin typeface="Helvetica" panose="020B0604020202020204" pitchFamily="34" charset="0"/>
                <a:ea typeface="PMingLiU" panose="02020500000000000000" pitchFamily="18" charset="-120"/>
                <a:cs typeface="Helvetica" panose="020B0604020202020204" pitchFamily="34" charset="0"/>
              </a:rPr>
              <a:t>Department of Bioengineering, the University of Maryland, College Park, MD, USA.</a:t>
            </a:r>
            <a:endParaRPr lang="en-US" sz="3600" dirty="0">
              <a:solidFill>
                <a:schemeClr val="bg1"/>
              </a:solidFill>
              <a:latin typeface="Helvetica" panose="020B0604020202020204" pitchFamily="34" charset="0"/>
              <a:ea typeface="PMingLiU" panose="02020500000000000000" pitchFamily="18" charset="-120"/>
              <a:cs typeface="Helvetica" panose="020B0604020202020204" pitchFamily="34" charset="0"/>
            </a:endParaRPr>
          </a:p>
        </p:txBody>
      </p:sp>
      <p:sp>
        <p:nvSpPr>
          <p:cNvPr id="11" name="Rectangle 10"/>
          <p:cNvSpPr/>
          <p:nvPr/>
        </p:nvSpPr>
        <p:spPr>
          <a:xfrm>
            <a:off x="309301" y="5978999"/>
            <a:ext cx="15878405" cy="5693866"/>
          </a:xfrm>
          <a:prstGeom prst="rect">
            <a:avLst/>
          </a:prstGeom>
        </p:spPr>
        <p:txBody>
          <a:bodyPr wrap="square">
            <a:spAutoFit/>
          </a:bodyPr>
          <a:lstStyle/>
          <a:p>
            <a:pPr algn="just"/>
            <a:r>
              <a:rPr lang="en-US" sz="2800" dirty="0">
                <a:latin typeface="Arial" panose="020B0604020202020204" pitchFamily="34" charset="0"/>
                <a:cs typeface="Arial" panose="020B0604020202020204" pitchFamily="34" charset="0"/>
              </a:rPr>
              <a:t>Whereas derailed receptor trafficking could be a hallmark of tumorigenesis and increased metastatic potential of cancers, receptor dynamics have not been used to differentiate between metastatic and non-tumorigenic cells. Using the single-particle tracking techniques, we have studied the dynamics of epidermal growth factor receptor (EGFR) in 7 breast cell lines with a variety of epithelial-mesenchymal transition (EMT) potential and shown a clear evidence that increased EGFR diffusivity and enlarged EGFR confinement size in the plasma membrane are correlated with the enhanced EMT potential in these cell lines. As often EMT promotes metastasis through cytoskeleton modifications that weaken cell-cell adhesion and facilitate cell mobility, we hypothesize that EMT can also alter receptor dynamics in the plasma membrane. Indeed, upon EMT induction, EGFR diffusivity significantly increases for MCF10A and MCF7 cells, but not for MDA-MB-231 cell which is already metastatic. </a:t>
            </a:r>
            <a:r>
              <a:rPr lang="en-US" sz="2800" b="1" u="sng" dirty="0">
                <a:latin typeface="Arial" panose="020B0604020202020204" pitchFamily="34" charset="0"/>
                <a:cs typeface="Arial" panose="020B0604020202020204" pitchFamily="34" charset="0"/>
              </a:rPr>
              <a:t>T</a:t>
            </a:r>
            <a:r>
              <a:rPr lang="en-US" sz="2800" dirty="0">
                <a:latin typeface="Arial" panose="020B0604020202020204" pitchFamily="34" charset="0"/>
                <a:cs typeface="Arial" panose="020B0604020202020204" pitchFamily="34" charset="0"/>
              </a:rPr>
              <a:t>ransmembrane </a:t>
            </a:r>
            <a:r>
              <a:rPr lang="en-US" sz="2800" b="1" dirty="0">
                <a:latin typeface="Arial" panose="020B0604020202020204" pitchFamily="34" charset="0"/>
                <a:cs typeface="Arial" panose="020B0604020202020204" pitchFamily="34" charset="0"/>
              </a:rPr>
              <a:t>Re</a:t>
            </a:r>
            <a:r>
              <a:rPr lang="en-US" sz="2800" dirty="0">
                <a:latin typeface="Arial" panose="020B0604020202020204" pitchFamily="34" charset="0"/>
                <a:cs typeface="Arial" panose="020B0604020202020204" pitchFamily="34" charset="0"/>
              </a:rPr>
              <a:t>ceptor </a:t>
            </a:r>
            <a:r>
              <a:rPr lang="en-US" sz="2800" b="1" u="sng" dirty="0">
                <a:latin typeface="Arial" panose="020B0604020202020204" pitchFamily="34" charset="0"/>
                <a:cs typeface="Arial" panose="020B0604020202020204" pitchFamily="34" charset="0"/>
              </a:rPr>
              <a:t>D</a:t>
            </a:r>
            <a:r>
              <a:rPr lang="en-US" sz="2800" dirty="0">
                <a:latin typeface="Arial" panose="020B0604020202020204" pitchFamily="34" charset="0"/>
                <a:cs typeface="Arial" panose="020B0604020202020204" pitchFamily="34" charset="0"/>
              </a:rPr>
              <a:t>ynamics (TReD), as revealed by single-particle tracking, can thus serve as a new physical phenotyping method to assess metastatic potential of cancer cells.</a:t>
            </a:r>
          </a:p>
        </p:txBody>
      </p:sp>
      <p:sp>
        <p:nvSpPr>
          <p:cNvPr id="607" name="Rectangle 606"/>
          <p:cNvSpPr/>
          <p:nvPr/>
        </p:nvSpPr>
        <p:spPr>
          <a:xfrm>
            <a:off x="16702499" y="20559101"/>
            <a:ext cx="16002000" cy="707886"/>
          </a:xfrm>
          <a:prstGeom prst="rect">
            <a:avLst/>
          </a:prstGeom>
        </p:spPr>
        <p:txBody>
          <a:bodyPr wrap="square">
            <a:spAutoFit/>
          </a:bodyPr>
          <a:lstStyle/>
          <a:p>
            <a:pPr algn="ctr"/>
            <a:r>
              <a:rPr lang="en-US" sz="4000" b="1" spc="312" dirty="0">
                <a:solidFill>
                  <a:schemeClr val="bg1"/>
                </a:solidFill>
                <a:latin typeface="Helvetica"/>
                <a:cs typeface="Helvetica"/>
              </a:rPr>
              <a:t>Depolymerization of F-actin increases EGFR diffusivity</a:t>
            </a:r>
          </a:p>
        </p:txBody>
      </p:sp>
      <p:sp>
        <p:nvSpPr>
          <p:cNvPr id="627" name="Rectangle 626"/>
          <p:cNvSpPr/>
          <p:nvPr/>
        </p:nvSpPr>
        <p:spPr>
          <a:xfrm>
            <a:off x="33034441" y="4736605"/>
            <a:ext cx="16002000" cy="1020942"/>
          </a:xfrm>
          <a:prstGeom prst="rect">
            <a:avLst/>
          </a:prstGeom>
          <a:solidFill>
            <a:schemeClr val="tx2">
              <a:lumMod val="50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628" name="Rectangle 627"/>
          <p:cNvSpPr/>
          <p:nvPr/>
        </p:nvSpPr>
        <p:spPr>
          <a:xfrm>
            <a:off x="33034441" y="4746073"/>
            <a:ext cx="16002000" cy="22794963"/>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629" name="Rectangle 628"/>
          <p:cNvSpPr/>
          <p:nvPr/>
        </p:nvSpPr>
        <p:spPr>
          <a:xfrm>
            <a:off x="32561511" y="4947304"/>
            <a:ext cx="16816089" cy="646331"/>
          </a:xfrm>
          <a:prstGeom prst="rect">
            <a:avLst/>
          </a:prstGeom>
        </p:spPr>
        <p:txBody>
          <a:bodyPr wrap="square">
            <a:spAutoFit/>
          </a:bodyPr>
          <a:lstStyle/>
          <a:p>
            <a:pPr algn="ctr"/>
            <a:r>
              <a:rPr lang="en-US" sz="3600" b="1" spc="312" dirty="0">
                <a:solidFill>
                  <a:schemeClr val="bg1"/>
                </a:solidFill>
                <a:latin typeface="Helvetica"/>
                <a:cs typeface="Helvetica"/>
              </a:rPr>
              <a:t>EMT desensitizes the EGF-stimulated EGFR-phosphorylation</a:t>
            </a:r>
          </a:p>
        </p:txBody>
      </p:sp>
      <p:sp>
        <p:nvSpPr>
          <p:cNvPr id="151" name="Rectangle 150"/>
          <p:cNvSpPr/>
          <p:nvPr/>
        </p:nvSpPr>
        <p:spPr>
          <a:xfrm>
            <a:off x="16643013" y="4724178"/>
            <a:ext cx="16002000" cy="15512871"/>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122" name="TextBox 121">
            <a:extLst>
              <a:ext uri="{FF2B5EF4-FFF2-40B4-BE49-F238E27FC236}">
                <a16:creationId xmlns:a16="http://schemas.microsoft.com/office/drawing/2014/main" id="{B56DF1BF-562B-4883-8A7C-AD4B05787C6D}"/>
              </a:ext>
            </a:extLst>
          </p:cNvPr>
          <p:cNvSpPr txBox="1"/>
          <p:nvPr/>
        </p:nvSpPr>
        <p:spPr>
          <a:xfrm>
            <a:off x="16803321" y="21579906"/>
            <a:ext cx="518091" cy="646331"/>
          </a:xfrm>
          <a:prstGeom prst="rect">
            <a:avLst/>
          </a:prstGeom>
          <a:noFill/>
        </p:spPr>
        <p:txBody>
          <a:bodyPr wrap="none" rtlCol="0">
            <a:spAutoFit/>
          </a:bodyPr>
          <a:lstStyle/>
          <a:p>
            <a:r>
              <a:rPr lang="en-US" altLang="zh-TW" sz="3600" b="1" dirty="0">
                <a:latin typeface="Arial" panose="020B0604020202020204" pitchFamily="34" charset="0"/>
                <a:cs typeface="Arial" panose="020B0604020202020204" pitchFamily="34" charset="0"/>
              </a:rPr>
              <a:t>A</a:t>
            </a:r>
            <a:endParaRPr lang="en-US" sz="3600" b="1" dirty="0">
              <a:latin typeface="Arial" panose="020B0604020202020204" pitchFamily="34" charset="0"/>
              <a:cs typeface="Arial" panose="020B0604020202020204" pitchFamily="34" charset="0"/>
            </a:endParaRPr>
          </a:p>
        </p:txBody>
      </p:sp>
      <p:grpSp>
        <p:nvGrpSpPr>
          <p:cNvPr id="50" name="Group 49">
            <a:extLst>
              <a:ext uri="{FF2B5EF4-FFF2-40B4-BE49-F238E27FC236}">
                <a16:creationId xmlns:a16="http://schemas.microsoft.com/office/drawing/2014/main" id="{B993A00E-C2B9-47C1-BB78-F2D0F1FE3285}"/>
              </a:ext>
            </a:extLst>
          </p:cNvPr>
          <p:cNvGrpSpPr/>
          <p:nvPr/>
        </p:nvGrpSpPr>
        <p:grpSpPr>
          <a:xfrm>
            <a:off x="16800468" y="22150231"/>
            <a:ext cx="15639086" cy="9166815"/>
            <a:chOff x="33111362" y="6256627"/>
            <a:chExt cx="15639086" cy="9166815"/>
          </a:xfrm>
        </p:grpSpPr>
        <p:grpSp>
          <p:nvGrpSpPr>
            <p:cNvPr id="47" name="Group 46">
              <a:extLst>
                <a:ext uri="{FF2B5EF4-FFF2-40B4-BE49-F238E27FC236}">
                  <a16:creationId xmlns:a16="http://schemas.microsoft.com/office/drawing/2014/main" id="{46BE7F2F-9A22-408D-A593-5EBCC6E84CDE}"/>
                </a:ext>
              </a:extLst>
            </p:cNvPr>
            <p:cNvGrpSpPr/>
            <p:nvPr/>
          </p:nvGrpSpPr>
          <p:grpSpPr>
            <a:xfrm>
              <a:off x="33314033" y="6256627"/>
              <a:ext cx="15436415" cy="4858674"/>
              <a:chOff x="33103288" y="6146008"/>
              <a:chExt cx="15647160" cy="4925007"/>
            </a:xfrm>
          </p:grpSpPr>
          <p:pic>
            <p:nvPicPr>
              <p:cNvPr id="42" name="Picture 41">
                <a:extLst>
                  <a:ext uri="{FF2B5EF4-FFF2-40B4-BE49-F238E27FC236}">
                    <a16:creationId xmlns:a16="http://schemas.microsoft.com/office/drawing/2014/main" id="{D59A4413-E67F-442C-B78C-2E67F9B0CC94}"/>
                  </a:ext>
                </a:extLst>
              </p:cNvPr>
              <p:cNvPicPr>
                <a:picLocks noChangeAspect="1"/>
              </p:cNvPicPr>
              <p:nvPr/>
            </p:nvPicPr>
            <p:blipFill>
              <a:blip r:embed="rId7"/>
              <a:stretch>
                <a:fillRect/>
              </a:stretch>
            </p:blipFill>
            <p:spPr>
              <a:xfrm>
                <a:off x="33103288" y="6158850"/>
                <a:ext cx="7778863" cy="4912165"/>
              </a:xfrm>
              <a:prstGeom prst="rect">
                <a:avLst/>
              </a:prstGeom>
            </p:spPr>
          </p:pic>
          <p:pic>
            <p:nvPicPr>
              <p:cNvPr id="43" name="Picture 42">
                <a:extLst>
                  <a:ext uri="{FF2B5EF4-FFF2-40B4-BE49-F238E27FC236}">
                    <a16:creationId xmlns:a16="http://schemas.microsoft.com/office/drawing/2014/main" id="{F0C3559F-7AEC-4C39-91EE-9DB0BDAB569D}"/>
                  </a:ext>
                </a:extLst>
              </p:cNvPr>
              <p:cNvPicPr>
                <a:picLocks noChangeAspect="1"/>
              </p:cNvPicPr>
              <p:nvPr/>
            </p:nvPicPr>
            <p:blipFill rotWithShape="1">
              <a:blip r:embed="rId8"/>
              <a:srcRect l="10752" r="1" b="9854"/>
              <a:stretch/>
            </p:blipFill>
            <p:spPr>
              <a:xfrm>
                <a:off x="40971585" y="6146008"/>
                <a:ext cx="7778863" cy="4912165"/>
              </a:xfrm>
              <a:prstGeom prst="rect">
                <a:avLst/>
              </a:prstGeom>
            </p:spPr>
          </p:pic>
        </p:grpSp>
        <p:pic>
          <p:nvPicPr>
            <p:cNvPr id="44" name="Picture 43">
              <a:extLst>
                <a:ext uri="{FF2B5EF4-FFF2-40B4-BE49-F238E27FC236}">
                  <a16:creationId xmlns:a16="http://schemas.microsoft.com/office/drawing/2014/main" id="{A5139ACD-7013-47D7-BFBA-E45E378230E7}"/>
                </a:ext>
              </a:extLst>
            </p:cNvPr>
            <p:cNvPicPr>
              <a:picLocks noChangeAspect="1"/>
            </p:cNvPicPr>
            <p:nvPr/>
          </p:nvPicPr>
          <p:blipFill>
            <a:blip r:embed="rId9"/>
            <a:stretch>
              <a:fillRect/>
            </a:stretch>
          </p:blipFill>
          <p:spPr>
            <a:xfrm>
              <a:off x="33111362" y="11566845"/>
              <a:ext cx="6400800" cy="3856597"/>
            </a:xfrm>
            <a:prstGeom prst="rect">
              <a:avLst/>
            </a:prstGeom>
          </p:spPr>
        </p:pic>
        <p:pic>
          <p:nvPicPr>
            <p:cNvPr id="46" name="Picture 45">
              <a:extLst>
                <a:ext uri="{FF2B5EF4-FFF2-40B4-BE49-F238E27FC236}">
                  <a16:creationId xmlns:a16="http://schemas.microsoft.com/office/drawing/2014/main" id="{C95456A2-7A04-416F-8507-196830804F47}"/>
                </a:ext>
              </a:extLst>
            </p:cNvPr>
            <p:cNvPicPr>
              <a:picLocks noChangeAspect="1"/>
            </p:cNvPicPr>
            <p:nvPr/>
          </p:nvPicPr>
          <p:blipFill>
            <a:blip r:embed="rId10"/>
            <a:stretch>
              <a:fillRect/>
            </a:stretch>
          </p:blipFill>
          <p:spPr>
            <a:xfrm>
              <a:off x="45949456" y="11077347"/>
              <a:ext cx="2800992" cy="4302077"/>
            </a:xfrm>
            <a:prstGeom prst="rect">
              <a:avLst/>
            </a:prstGeom>
          </p:spPr>
        </p:pic>
      </p:grpSp>
      <p:sp>
        <p:nvSpPr>
          <p:cNvPr id="139" name="TextBox 138">
            <a:extLst>
              <a:ext uri="{FF2B5EF4-FFF2-40B4-BE49-F238E27FC236}">
                <a16:creationId xmlns:a16="http://schemas.microsoft.com/office/drawing/2014/main" id="{80090ECB-6C9C-492D-9D94-3DC7D72DFDFE}"/>
              </a:ext>
            </a:extLst>
          </p:cNvPr>
          <p:cNvSpPr txBox="1"/>
          <p:nvPr/>
        </p:nvSpPr>
        <p:spPr>
          <a:xfrm>
            <a:off x="24578619" y="21558053"/>
            <a:ext cx="518091" cy="646331"/>
          </a:xfrm>
          <a:prstGeom prst="rect">
            <a:avLst/>
          </a:prstGeom>
          <a:noFill/>
        </p:spPr>
        <p:txBody>
          <a:bodyPr wrap="none" rtlCol="0">
            <a:spAutoFit/>
          </a:bodyPr>
          <a:lstStyle/>
          <a:p>
            <a:r>
              <a:rPr lang="en-US" altLang="zh-TW" sz="3600" b="1" dirty="0">
                <a:latin typeface="Arial" panose="020B0604020202020204" pitchFamily="34" charset="0"/>
                <a:cs typeface="Arial" panose="020B0604020202020204" pitchFamily="34" charset="0"/>
              </a:rPr>
              <a:t>B</a:t>
            </a:r>
            <a:endParaRPr lang="en-US" sz="3600" b="1" dirty="0">
              <a:latin typeface="Arial" panose="020B0604020202020204" pitchFamily="34" charset="0"/>
              <a:cs typeface="Arial" panose="020B0604020202020204" pitchFamily="34" charset="0"/>
            </a:endParaRPr>
          </a:p>
        </p:txBody>
      </p:sp>
      <p:sp>
        <p:nvSpPr>
          <p:cNvPr id="140" name="TextBox 139">
            <a:extLst>
              <a:ext uri="{FF2B5EF4-FFF2-40B4-BE49-F238E27FC236}">
                <a16:creationId xmlns:a16="http://schemas.microsoft.com/office/drawing/2014/main" id="{CD484782-0EC3-4199-BED5-88DD5D067286}"/>
              </a:ext>
            </a:extLst>
          </p:cNvPr>
          <p:cNvSpPr txBox="1"/>
          <p:nvPr/>
        </p:nvSpPr>
        <p:spPr>
          <a:xfrm>
            <a:off x="16824276" y="27109452"/>
            <a:ext cx="518091" cy="646331"/>
          </a:xfrm>
          <a:prstGeom prst="rect">
            <a:avLst/>
          </a:prstGeom>
          <a:noFill/>
        </p:spPr>
        <p:txBody>
          <a:bodyPr wrap="none" rtlCol="0">
            <a:spAutoFit/>
          </a:bodyPr>
          <a:lstStyle/>
          <a:p>
            <a:r>
              <a:rPr lang="en-US" altLang="zh-TW" sz="3600" b="1" dirty="0">
                <a:latin typeface="Arial" panose="020B0604020202020204" pitchFamily="34" charset="0"/>
                <a:cs typeface="Arial" panose="020B0604020202020204" pitchFamily="34" charset="0"/>
              </a:rPr>
              <a:t>C</a:t>
            </a:r>
            <a:endParaRPr lang="en-US" sz="3600" b="1" dirty="0">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BF354959-CB61-471C-B4F4-55B2F349DA38}"/>
              </a:ext>
            </a:extLst>
          </p:cNvPr>
          <p:cNvSpPr txBox="1"/>
          <p:nvPr/>
        </p:nvSpPr>
        <p:spPr>
          <a:xfrm>
            <a:off x="23158857" y="27109452"/>
            <a:ext cx="518091" cy="646331"/>
          </a:xfrm>
          <a:prstGeom prst="rect">
            <a:avLst/>
          </a:prstGeom>
          <a:noFill/>
        </p:spPr>
        <p:txBody>
          <a:bodyPr wrap="none" rtlCol="0">
            <a:spAutoFit/>
          </a:bodyPr>
          <a:lstStyle/>
          <a:p>
            <a:r>
              <a:rPr lang="en-US" altLang="zh-TW" sz="3600" b="1" dirty="0">
                <a:latin typeface="Arial" panose="020B0604020202020204" pitchFamily="34" charset="0"/>
                <a:cs typeface="Arial" panose="020B0604020202020204" pitchFamily="34" charset="0"/>
              </a:rPr>
              <a:t>D</a:t>
            </a:r>
            <a:endParaRPr lang="en-US" sz="3600" b="1" dirty="0">
              <a:latin typeface="Arial" panose="020B0604020202020204" pitchFamily="34" charset="0"/>
              <a:cs typeface="Arial" panose="020B0604020202020204" pitchFamily="34" charset="0"/>
            </a:endParaRPr>
          </a:p>
        </p:txBody>
      </p:sp>
      <p:sp>
        <p:nvSpPr>
          <p:cNvPr id="142" name="TextBox 141">
            <a:extLst>
              <a:ext uri="{FF2B5EF4-FFF2-40B4-BE49-F238E27FC236}">
                <a16:creationId xmlns:a16="http://schemas.microsoft.com/office/drawing/2014/main" id="{B804273C-54E6-434A-A025-763FD0CF8B6B}"/>
              </a:ext>
            </a:extLst>
          </p:cNvPr>
          <p:cNvSpPr txBox="1"/>
          <p:nvPr/>
        </p:nvSpPr>
        <p:spPr>
          <a:xfrm>
            <a:off x="29228644" y="27106331"/>
            <a:ext cx="492443" cy="646331"/>
          </a:xfrm>
          <a:prstGeom prst="rect">
            <a:avLst/>
          </a:prstGeom>
          <a:noFill/>
        </p:spPr>
        <p:txBody>
          <a:bodyPr wrap="none" rtlCol="0">
            <a:spAutoFit/>
          </a:bodyPr>
          <a:lstStyle/>
          <a:p>
            <a:r>
              <a:rPr lang="en-US" altLang="zh-TW" sz="3600" b="1" dirty="0">
                <a:latin typeface="Arial" panose="020B0604020202020204" pitchFamily="34" charset="0"/>
                <a:cs typeface="Arial" panose="020B0604020202020204" pitchFamily="34" charset="0"/>
              </a:rPr>
              <a:t>E</a:t>
            </a:r>
            <a:endParaRPr lang="en-US" sz="3600" b="1" dirty="0">
              <a:latin typeface="Arial" panose="020B0604020202020204" pitchFamily="34" charset="0"/>
              <a:cs typeface="Arial" panose="020B0604020202020204" pitchFamily="34" charset="0"/>
            </a:endParaRPr>
          </a:p>
        </p:txBody>
      </p:sp>
      <p:pic>
        <p:nvPicPr>
          <p:cNvPr id="146" name="Picture 145">
            <a:extLst>
              <a:ext uri="{FF2B5EF4-FFF2-40B4-BE49-F238E27FC236}">
                <a16:creationId xmlns:a16="http://schemas.microsoft.com/office/drawing/2014/main" id="{8DCC829D-9BCC-4B2F-BE0D-B82F09943569}"/>
              </a:ext>
            </a:extLst>
          </p:cNvPr>
          <p:cNvPicPr>
            <a:picLocks noChangeAspect="1"/>
          </p:cNvPicPr>
          <p:nvPr/>
        </p:nvPicPr>
        <p:blipFill rotWithShape="1">
          <a:blip r:embed="rId8"/>
          <a:srcRect l="38759" t="89232" r="26131" b="1456"/>
          <a:stretch/>
        </p:blipFill>
        <p:spPr>
          <a:xfrm>
            <a:off x="27272343" y="21685047"/>
            <a:ext cx="3018971" cy="500608"/>
          </a:xfrm>
          <a:prstGeom prst="rect">
            <a:avLst/>
          </a:prstGeom>
        </p:spPr>
      </p:pic>
      <p:sp>
        <p:nvSpPr>
          <p:cNvPr id="54" name="TextBox 53">
            <a:extLst>
              <a:ext uri="{FF2B5EF4-FFF2-40B4-BE49-F238E27FC236}">
                <a16:creationId xmlns:a16="http://schemas.microsoft.com/office/drawing/2014/main" id="{8713923B-6A74-4516-B54D-7CEE640AC597}"/>
              </a:ext>
            </a:extLst>
          </p:cNvPr>
          <p:cNvSpPr txBox="1"/>
          <p:nvPr/>
        </p:nvSpPr>
        <p:spPr>
          <a:xfrm>
            <a:off x="18744424" y="21754899"/>
            <a:ext cx="3945504" cy="400110"/>
          </a:xfrm>
          <a:prstGeom prst="rect">
            <a:avLst/>
          </a:prstGeom>
          <a:noFill/>
        </p:spPr>
        <p:txBody>
          <a:bodyPr wrap="none" rtlCol="0">
            <a:spAutoFit/>
          </a:bodyPr>
          <a:lstStyle/>
          <a:p>
            <a:r>
              <a:rPr lang="en-US" sz="2000" b="1" dirty="0"/>
              <a:t>Structured Illumination Microscopy</a:t>
            </a:r>
          </a:p>
        </p:txBody>
      </p:sp>
      <p:pic>
        <p:nvPicPr>
          <p:cNvPr id="14" name="Picture 13">
            <a:extLst>
              <a:ext uri="{FF2B5EF4-FFF2-40B4-BE49-F238E27FC236}">
                <a16:creationId xmlns:a16="http://schemas.microsoft.com/office/drawing/2014/main" id="{367BF826-7298-4E81-B07D-E5A756E0053D}"/>
              </a:ext>
            </a:extLst>
          </p:cNvPr>
          <p:cNvPicPr>
            <a:picLocks noChangeAspect="1"/>
          </p:cNvPicPr>
          <p:nvPr/>
        </p:nvPicPr>
        <p:blipFill>
          <a:blip r:embed="rId11"/>
          <a:stretch>
            <a:fillRect/>
          </a:stretch>
        </p:blipFill>
        <p:spPr>
          <a:xfrm>
            <a:off x="671380" y="11709047"/>
            <a:ext cx="5346410" cy="4275144"/>
          </a:xfrm>
          <a:prstGeom prst="rect">
            <a:avLst/>
          </a:prstGeom>
        </p:spPr>
      </p:pic>
      <p:pic>
        <p:nvPicPr>
          <p:cNvPr id="15" name="Picture 14">
            <a:extLst>
              <a:ext uri="{FF2B5EF4-FFF2-40B4-BE49-F238E27FC236}">
                <a16:creationId xmlns:a16="http://schemas.microsoft.com/office/drawing/2014/main" id="{B9C04316-2069-417E-A1F7-0CC0B822B347}"/>
              </a:ext>
            </a:extLst>
          </p:cNvPr>
          <p:cNvPicPr>
            <a:picLocks noChangeAspect="1"/>
          </p:cNvPicPr>
          <p:nvPr/>
        </p:nvPicPr>
        <p:blipFill>
          <a:blip r:embed="rId12"/>
          <a:stretch>
            <a:fillRect/>
          </a:stretch>
        </p:blipFill>
        <p:spPr>
          <a:xfrm>
            <a:off x="11388197" y="11709046"/>
            <a:ext cx="4737706" cy="4268020"/>
          </a:xfrm>
          <a:prstGeom prst="rect">
            <a:avLst/>
          </a:prstGeom>
        </p:spPr>
      </p:pic>
      <p:sp>
        <p:nvSpPr>
          <p:cNvPr id="144" name="Rectangle 143">
            <a:extLst>
              <a:ext uri="{FF2B5EF4-FFF2-40B4-BE49-F238E27FC236}">
                <a16:creationId xmlns:a16="http://schemas.microsoft.com/office/drawing/2014/main" id="{7EED99A1-3E47-41DF-8AE5-46A77245893E}"/>
              </a:ext>
            </a:extLst>
          </p:cNvPr>
          <p:cNvSpPr/>
          <p:nvPr/>
        </p:nvSpPr>
        <p:spPr>
          <a:xfrm>
            <a:off x="33051671" y="16758578"/>
            <a:ext cx="16002000" cy="1020942"/>
          </a:xfrm>
          <a:prstGeom prst="rect">
            <a:avLst/>
          </a:prstGeom>
          <a:solidFill>
            <a:schemeClr val="tx2">
              <a:lumMod val="50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145" name="Rectangle 144">
            <a:extLst>
              <a:ext uri="{FF2B5EF4-FFF2-40B4-BE49-F238E27FC236}">
                <a16:creationId xmlns:a16="http://schemas.microsoft.com/office/drawing/2014/main" id="{D8CF6A3A-BF47-4BCE-A4FF-E4CA45453858}"/>
              </a:ext>
            </a:extLst>
          </p:cNvPr>
          <p:cNvSpPr/>
          <p:nvPr/>
        </p:nvSpPr>
        <p:spPr>
          <a:xfrm>
            <a:off x="32820405" y="16899130"/>
            <a:ext cx="16002000" cy="734945"/>
          </a:xfrm>
          <a:prstGeom prst="rect">
            <a:avLst/>
          </a:prstGeom>
        </p:spPr>
        <p:txBody>
          <a:bodyPr wrap="square">
            <a:spAutoFit/>
          </a:bodyPr>
          <a:lstStyle/>
          <a:p>
            <a:pPr algn="ctr"/>
            <a:r>
              <a:rPr lang="en-US" sz="4176" b="1" spc="312" dirty="0">
                <a:solidFill>
                  <a:schemeClr val="bg1"/>
                </a:solidFill>
                <a:latin typeface="Helvetica"/>
                <a:cs typeface="Helvetica"/>
              </a:rPr>
              <a:t>TReD assay is compatible with microfluidic chips</a:t>
            </a:r>
          </a:p>
        </p:txBody>
      </p:sp>
      <p:sp>
        <p:nvSpPr>
          <p:cNvPr id="147" name="Rectangle 146">
            <a:extLst>
              <a:ext uri="{FF2B5EF4-FFF2-40B4-BE49-F238E27FC236}">
                <a16:creationId xmlns:a16="http://schemas.microsoft.com/office/drawing/2014/main" id="{688A4F43-FB2F-49B0-AEA2-DB402F5065F8}"/>
              </a:ext>
            </a:extLst>
          </p:cNvPr>
          <p:cNvSpPr/>
          <p:nvPr/>
        </p:nvSpPr>
        <p:spPr>
          <a:xfrm>
            <a:off x="16627835" y="4862433"/>
            <a:ext cx="16002000" cy="734945"/>
          </a:xfrm>
          <a:prstGeom prst="rect">
            <a:avLst/>
          </a:prstGeom>
        </p:spPr>
        <p:txBody>
          <a:bodyPr wrap="square">
            <a:spAutoFit/>
          </a:bodyPr>
          <a:lstStyle/>
          <a:p>
            <a:pPr algn="ctr"/>
            <a:r>
              <a:rPr lang="en-US" sz="4176" b="1" spc="312" dirty="0">
                <a:solidFill>
                  <a:schemeClr val="bg1"/>
                </a:solidFill>
                <a:latin typeface="Helvetica"/>
                <a:cs typeface="Helvetica"/>
              </a:rPr>
              <a:t>Effect of EMT induction on EGFR dynamics</a:t>
            </a:r>
          </a:p>
        </p:txBody>
      </p:sp>
      <p:pic>
        <p:nvPicPr>
          <p:cNvPr id="150" name="Picture 149">
            <a:extLst>
              <a:ext uri="{FF2B5EF4-FFF2-40B4-BE49-F238E27FC236}">
                <a16:creationId xmlns:a16="http://schemas.microsoft.com/office/drawing/2014/main" id="{59F9BF67-049F-4F19-9F06-DBFB13EF0412}"/>
              </a:ext>
            </a:extLst>
          </p:cNvPr>
          <p:cNvPicPr>
            <a:picLocks noChangeAspect="1"/>
          </p:cNvPicPr>
          <p:nvPr/>
        </p:nvPicPr>
        <p:blipFill>
          <a:blip r:embed="rId13"/>
          <a:stretch>
            <a:fillRect/>
          </a:stretch>
        </p:blipFill>
        <p:spPr>
          <a:xfrm>
            <a:off x="26374120" y="6450229"/>
            <a:ext cx="5810112" cy="1564261"/>
          </a:xfrm>
          <a:prstGeom prst="rect">
            <a:avLst/>
          </a:prstGeom>
        </p:spPr>
      </p:pic>
      <p:sp>
        <p:nvSpPr>
          <p:cNvPr id="153" name="TextBox 152">
            <a:extLst>
              <a:ext uri="{FF2B5EF4-FFF2-40B4-BE49-F238E27FC236}">
                <a16:creationId xmlns:a16="http://schemas.microsoft.com/office/drawing/2014/main" id="{F4BD36F9-FC2E-40CA-81E1-CA412A09B8C8}"/>
              </a:ext>
            </a:extLst>
          </p:cNvPr>
          <p:cNvSpPr txBox="1"/>
          <p:nvPr/>
        </p:nvSpPr>
        <p:spPr>
          <a:xfrm>
            <a:off x="29412477" y="7895864"/>
            <a:ext cx="1552028" cy="523220"/>
          </a:xfrm>
          <a:prstGeom prst="rect">
            <a:avLst/>
          </a:prstGeom>
          <a:noFill/>
        </p:spPr>
        <p:txBody>
          <a:bodyPr wrap="none" rtlCol="0">
            <a:spAutoFit/>
          </a:bodyPr>
          <a:lstStyle/>
          <a:p>
            <a:r>
              <a:rPr lang="en-US" sz="2800" b="1" i="1" dirty="0">
                <a:solidFill>
                  <a:srgbClr val="FF0000"/>
                </a:solidFill>
              </a:rPr>
              <a:t>D</a:t>
            </a:r>
            <a:r>
              <a:rPr lang="en-US" sz="2800" b="1" dirty="0">
                <a:solidFill>
                  <a:srgbClr val="FF0000"/>
                </a:solidFill>
              </a:rPr>
              <a:t> ↑, </a:t>
            </a:r>
            <a:r>
              <a:rPr lang="en-US" sz="2800" b="1" i="1" dirty="0">
                <a:solidFill>
                  <a:srgbClr val="FF0000"/>
                </a:solidFill>
              </a:rPr>
              <a:t>L</a:t>
            </a:r>
            <a:r>
              <a:rPr lang="en-US" sz="2800" b="1" dirty="0">
                <a:solidFill>
                  <a:srgbClr val="FF0000"/>
                </a:solidFill>
              </a:rPr>
              <a:t> ↑</a:t>
            </a:r>
          </a:p>
        </p:txBody>
      </p:sp>
      <p:sp>
        <p:nvSpPr>
          <p:cNvPr id="156" name="TextBox 155">
            <a:extLst>
              <a:ext uri="{FF2B5EF4-FFF2-40B4-BE49-F238E27FC236}">
                <a16:creationId xmlns:a16="http://schemas.microsoft.com/office/drawing/2014/main" id="{62A66C96-70B7-4811-A06E-9AD19A6CEFF1}"/>
              </a:ext>
            </a:extLst>
          </p:cNvPr>
          <p:cNvSpPr txBox="1"/>
          <p:nvPr/>
        </p:nvSpPr>
        <p:spPr>
          <a:xfrm>
            <a:off x="25766595" y="6039056"/>
            <a:ext cx="518091" cy="646331"/>
          </a:xfrm>
          <a:prstGeom prst="rect">
            <a:avLst/>
          </a:prstGeom>
          <a:noFill/>
        </p:spPr>
        <p:txBody>
          <a:bodyPr wrap="none" rtlCol="0">
            <a:spAutoFit/>
          </a:bodyPr>
          <a:lstStyle/>
          <a:p>
            <a:r>
              <a:rPr lang="en-US" altLang="zh-TW" sz="3600" b="1" dirty="0">
                <a:latin typeface="Arial" panose="020B0604020202020204" pitchFamily="34" charset="0"/>
                <a:cs typeface="Arial" panose="020B0604020202020204" pitchFamily="34" charset="0"/>
              </a:rPr>
              <a:t>B</a:t>
            </a:r>
            <a:endParaRPr lang="en-US" sz="3600" b="1" dirty="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31D4EA4C-BD18-4BB1-A53F-9D97CD024A78}"/>
              </a:ext>
            </a:extLst>
          </p:cNvPr>
          <p:cNvSpPr txBox="1"/>
          <p:nvPr/>
        </p:nvSpPr>
        <p:spPr>
          <a:xfrm>
            <a:off x="25766595" y="8126696"/>
            <a:ext cx="518091" cy="646331"/>
          </a:xfrm>
          <a:prstGeom prst="rect">
            <a:avLst/>
          </a:prstGeom>
          <a:noFill/>
        </p:spPr>
        <p:txBody>
          <a:bodyPr wrap="none" rtlCol="0">
            <a:spAutoFit/>
          </a:bodyPr>
          <a:lstStyle/>
          <a:p>
            <a:r>
              <a:rPr lang="en-US" altLang="zh-TW" sz="3600" b="1" dirty="0">
                <a:latin typeface="Arial" panose="020B0604020202020204" pitchFamily="34" charset="0"/>
                <a:cs typeface="Arial" panose="020B0604020202020204" pitchFamily="34" charset="0"/>
              </a:rPr>
              <a:t>C</a:t>
            </a:r>
            <a:endParaRPr lang="en-US" sz="3600" b="1" dirty="0">
              <a:latin typeface="Arial" panose="020B0604020202020204" pitchFamily="34" charset="0"/>
              <a:cs typeface="Arial" panose="020B0604020202020204" pitchFamily="34" charset="0"/>
            </a:endParaRPr>
          </a:p>
        </p:txBody>
      </p:sp>
      <p:sp>
        <p:nvSpPr>
          <p:cNvPr id="158" name="TextBox 157">
            <a:extLst>
              <a:ext uri="{FF2B5EF4-FFF2-40B4-BE49-F238E27FC236}">
                <a16:creationId xmlns:a16="http://schemas.microsoft.com/office/drawing/2014/main" id="{2EE62B88-7BD5-401C-B5A1-D3393F927BA7}"/>
              </a:ext>
            </a:extLst>
          </p:cNvPr>
          <p:cNvSpPr txBox="1"/>
          <p:nvPr/>
        </p:nvSpPr>
        <p:spPr>
          <a:xfrm>
            <a:off x="25766595" y="12194236"/>
            <a:ext cx="518091" cy="646331"/>
          </a:xfrm>
          <a:prstGeom prst="rect">
            <a:avLst/>
          </a:prstGeom>
          <a:noFill/>
        </p:spPr>
        <p:txBody>
          <a:bodyPr wrap="none" rtlCol="0">
            <a:spAutoFit/>
          </a:bodyPr>
          <a:lstStyle/>
          <a:p>
            <a:r>
              <a:rPr lang="en-US" altLang="zh-TW" sz="3600" b="1" dirty="0">
                <a:latin typeface="Arial" panose="020B0604020202020204" pitchFamily="34" charset="0"/>
                <a:cs typeface="Arial" panose="020B0604020202020204" pitchFamily="34" charset="0"/>
              </a:rPr>
              <a:t>D</a:t>
            </a:r>
            <a:endParaRPr lang="en-US" sz="3600" b="1" dirty="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2F642404-197E-4042-9FE1-A7F8AD2D4777}"/>
              </a:ext>
            </a:extLst>
          </p:cNvPr>
          <p:cNvSpPr txBox="1"/>
          <p:nvPr/>
        </p:nvSpPr>
        <p:spPr>
          <a:xfrm>
            <a:off x="16769498" y="6049887"/>
            <a:ext cx="518091" cy="646331"/>
          </a:xfrm>
          <a:prstGeom prst="rect">
            <a:avLst/>
          </a:prstGeom>
          <a:noFill/>
        </p:spPr>
        <p:txBody>
          <a:bodyPr wrap="none" rtlCol="0">
            <a:spAutoFit/>
          </a:bodyPr>
          <a:lstStyle/>
          <a:p>
            <a:r>
              <a:rPr lang="en-US" altLang="zh-TW" sz="3600" b="1" dirty="0">
                <a:latin typeface="Arial" panose="020B0604020202020204" pitchFamily="34" charset="0"/>
                <a:cs typeface="Arial" panose="020B0604020202020204" pitchFamily="34" charset="0"/>
              </a:rPr>
              <a:t>A</a:t>
            </a:r>
            <a:endParaRPr lang="en-US" sz="3600" b="1" dirty="0">
              <a:latin typeface="Arial" panose="020B0604020202020204" pitchFamily="34" charset="0"/>
              <a:cs typeface="Arial" panose="020B0604020202020204" pitchFamily="34" charset="0"/>
            </a:endParaRPr>
          </a:p>
        </p:txBody>
      </p:sp>
      <p:sp>
        <p:nvSpPr>
          <p:cNvPr id="160" name="Rectangle 159">
            <a:extLst>
              <a:ext uri="{FF2B5EF4-FFF2-40B4-BE49-F238E27FC236}">
                <a16:creationId xmlns:a16="http://schemas.microsoft.com/office/drawing/2014/main" id="{D9C33088-95C6-4F91-8D28-83393043F1FE}"/>
              </a:ext>
            </a:extLst>
          </p:cNvPr>
          <p:cNvSpPr/>
          <p:nvPr/>
        </p:nvSpPr>
        <p:spPr>
          <a:xfrm>
            <a:off x="25894146" y="16787341"/>
            <a:ext cx="6453888" cy="2893100"/>
          </a:xfrm>
          <a:prstGeom prst="rect">
            <a:avLst/>
          </a:prstGeom>
          <a:solidFill>
            <a:schemeClr val="accent2">
              <a:lumMod val="20000"/>
              <a:lumOff val="80000"/>
            </a:schemeClr>
          </a:solidFill>
        </p:spPr>
        <p:txBody>
          <a:bodyPr wrap="square">
            <a:spAutoFit/>
          </a:bodyPr>
          <a:lstStyle/>
          <a:p>
            <a:pPr marL="593040" lvl="2" indent="-457200" defTabSz="954176">
              <a:buFont typeface="Arial" panose="020B0604020202020204" pitchFamily="34" charset="0"/>
              <a:buChar char="•"/>
              <a:defRPr/>
            </a:pPr>
            <a:r>
              <a:rPr lang="en-US" sz="2600" kern="0" dirty="0">
                <a:latin typeface="Helvetica" panose="020B0604020202020204" pitchFamily="34" charset="0"/>
                <a:cs typeface="Helvetica" panose="020B0604020202020204" pitchFamily="34" charset="0"/>
              </a:rPr>
              <a:t>EMT-induction turns epithelial-type of MCF10A and MCF7 into mesenchymal type cells. </a:t>
            </a:r>
          </a:p>
          <a:p>
            <a:pPr marL="593040" lvl="2" indent="-457200" defTabSz="954176">
              <a:buFont typeface="Arial" panose="020B0604020202020204" pitchFamily="34" charset="0"/>
              <a:buChar char="•"/>
              <a:defRPr/>
            </a:pPr>
            <a:r>
              <a:rPr lang="en-US" sz="2600" kern="0" dirty="0">
                <a:latin typeface="Helvetica" panose="020B0604020202020204" pitchFamily="34" charset="0"/>
                <a:cs typeface="Helvetica" panose="020B0604020202020204" pitchFamily="34" charset="0"/>
              </a:rPr>
              <a:t>EMT induces the re-organization of cortical actins, which might lead to the increase of EGFR diffusivity and the enlargement of microdomain. </a:t>
            </a:r>
          </a:p>
        </p:txBody>
      </p:sp>
      <p:pic>
        <p:nvPicPr>
          <p:cNvPr id="26" name="Picture 25">
            <a:extLst>
              <a:ext uri="{FF2B5EF4-FFF2-40B4-BE49-F238E27FC236}">
                <a16:creationId xmlns:a16="http://schemas.microsoft.com/office/drawing/2014/main" id="{B6EF408C-7859-418A-AE90-48D4011D5F5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20000"/>
                    </a14:imgEffect>
                  </a14:imgLayer>
                </a14:imgProps>
              </a:ext>
            </a:extLst>
          </a:blip>
          <a:stretch>
            <a:fillRect/>
          </a:stretch>
        </p:blipFill>
        <p:spPr>
          <a:xfrm>
            <a:off x="16933276" y="6087796"/>
            <a:ext cx="8823792" cy="10238764"/>
          </a:xfrm>
          <a:prstGeom prst="rect">
            <a:avLst/>
          </a:prstGeom>
        </p:spPr>
      </p:pic>
      <p:pic>
        <p:nvPicPr>
          <p:cNvPr id="27" name="Picture 26">
            <a:extLst>
              <a:ext uri="{FF2B5EF4-FFF2-40B4-BE49-F238E27FC236}">
                <a16:creationId xmlns:a16="http://schemas.microsoft.com/office/drawing/2014/main" id="{7D08BE17-4DFC-4D4F-ABE0-A5C84C0B105E}"/>
              </a:ext>
            </a:extLst>
          </p:cNvPr>
          <p:cNvPicPr>
            <a:picLocks noChangeAspect="1"/>
          </p:cNvPicPr>
          <p:nvPr/>
        </p:nvPicPr>
        <p:blipFill>
          <a:blip r:embed="rId16"/>
          <a:stretch>
            <a:fillRect/>
          </a:stretch>
        </p:blipFill>
        <p:spPr>
          <a:xfrm>
            <a:off x="25766596" y="8332875"/>
            <a:ext cx="6681863" cy="4023360"/>
          </a:xfrm>
          <a:prstGeom prst="rect">
            <a:avLst/>
          </a:prstGeom>
        </p:spPr>
      </p:pic>
      <p:pic>
        <p:nvPicPr>
          <p:cNvPr id="171" name="Picture 170">
            <a:extLst>
              <a:ext uri="{FF2B5EF4-FFF2-40B4-BE49-F238E27FC236}">
                <a16:creationId xmlns:a16="http://schemas.microsoft.com/office/drawing/2014/main" id="{EA47EBB5-4F8D-4F9C-86C5-45EABA1DB554}"/>
              </a:ext>
            </a:extLst>
          </p:cNvPr>
          <p:cNvPicPr>
            <a:picLocks noChangeAspect="1"/>
          </p:cNvPicPr>
          <p:nvPr/>
        </p:nvPicPr>
        <p:blipFill rotWithShape="1">
          <a:blip r:embed="rId17"/>
          <a:srcRect r="2348"/>
          <a:stretch/>
        </p:blipFill>
        <p:spPr>
          <a:xfrm>
            <a:off x="16695529" y="16479383"/>
            <a:ext cx="9071066" cy="3771404"/>
          </a:xfrm>
          <a:prstGeom prst="rect">
            <a:avLst/>
          </a:prstGeom>
        </p:spPr>
      </p:pic>
      <p:sp>
        <p:nvSpPr>
          <p:cNvPr id="172" name="TextBox 171">
            <a:extLst>
              <a:ext uri="{FF2B5EF4-FFF2-40B4-BE49-F238E27FC236}">
                <a16:creationId xmlns:a16="http://schemas.microsoft.com/office/drawing/2014/main" id="{5563B615-EBEC-42CB-A2DE-B83FE905224C}"/>
              </a:ext>
            </a:extLst>
          </p:cNvPr>
          <p:cNvSpPr txBox="1"/>
          <p:nvPr/>
        </p:nvSpPr>
        <p:spPr>
          <a:xfrm>
            <a:off x="16769498" y="16292669"/>
            <a:ext cx="492443"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E</a:t>
            </a:r>
          </a:p>
        </p:txBody>
      </p:sp>
      <p:sp>
        <p:nvSpPr>
          <p:cNvPr id="174" name="Rectangle 173">
            <a:extLst>
              <a:ext uri="{FF2B5EF4-FFF2-40B4-BE49-F238E27FC236}">
                <a16:creationId xmlns:a16="http://schemas.microsoft.com/office/drawing/2014/main" id="{192A3708-0620-47EA-A8B0-C1DA94A27B60}"/>
              </a:ext>
            </a:extLst>
          </p:cNvPr>
          <p:cNvSpPr/>
          <p:nvPr/>
        </p:nvSpPr>
        <p:spPr>
          <a:xfrm>
            <a:off x="16915698" y="31492624"/>
            <a:ext cx="15544923" cy="892552"/>
          </a:xfrm>
          <a:prstGeom prst="rect">
            <a:avLst/>
          </a:prstGeom>
          <a:solidFill>
            <a:schemeClr val="accent2">
              <a:lumMod val="20000"/>
              <a:lumOff val="80000"/>
            </a:schemeClr>
          </a:solidFill>
        </p:spPr>
        <p:txBody>
          <a:bodyPr wrap="square">
            <a:spAutoFit/>
          </a:bodyPr>
          <a:lstStyle/>
          <a:p>
            <a:pPr marL="593040" lvl="2" indent="-457200" defTabSz="954176">
              <a:buFont typeface="Arial" panose="020B0604020202020204" pitchFamily="34" charset="0"/>
              <a:buChar char="•"/>
              <a:defRPr/>
            </a:pPr>
            <a:r>
              <a:rPr lang="en-US" sz="2600" kern="0" dirty="0">
                <a:latin typeface="Helvetica" panose="020B0604020202020204" pitchFamily="34" charset="0"/>
                <a:cs typeface="Helvetica" panose="020B0604020202020204" pitchFamily="34" charset="0"/>
              </a:rPr>
              <a:t>Depolymerization of F-actin increases EGFR diffusivity, and this result supports that the increase of EGFR diffusivity is due to the EMT-induced reorganization of cortical actin.</a:t>
            </a:r>
          </a:p>
        </p:txBody>
      </p:sp>
      <p:pic>
        <p:nvPicPr>
          <p:cNvPr id="36" name="Picture 35">
            <a:extLst>
              <a:ext uri="{FF2B5EF4-FFF2-40B4-BE49-F238E27FC236}">
                <a16:creationId xmlns:a16="http://schemas.microsoft.com/office/drawing/2014/main" id="{ADBC4CB6-AD6E-48FA-B3E2-7F70918307B0}"/>
              </a:ext>
            </a:extLst>
          </p:cNvPr>
          <p:cNvPicPr>
            <a:picLocks noChangeAspect="1"/>
          </p:cNvPicPr>
          <p:nvPr/>
        </p:nvPicPr>
        <p:blipFill>
          <a:blip r:embed="rId18"/>
          <a:stretch>
            <a:fillRect/>
          </a:stretch>
        </p:blipFill>
        <p:spPr>
          <a:xfrm>
            <a:off x="6410308" y="17240517"/>
            <a:ext cx="9160035" cy="11563198"/>
          </a:xfrm>
          <a:prstGeom prst="rect">
            <a:avLst/>
          </a:prstGeom>
        </p:spPr>
      </p:pic>
      <p:pic>
        <p:nvPicPr>
          <p:cNvPr id="40" name="Picture 39">
            <a:extLst>
              <a:ext uri="{FF2B5EF4-FFF2-40B4-BE49-F238E27FC236}">
                <a16:creationId xmlns:a16="http://schemas.microsoft.com/office/drawing/2014/main" id="{1A93FCA7-9743-47CB-BE24-E2D0E28D51C0}"/>
              </a:ext>
            </a:extLst>
          </p:cNvPr>
          <p:cNvPicPr>
            <a:picLocks noChangeAspect="1"/>
          </p:cNvPicPr>
          <p:nvPr/>
        </p:nvPicPr>
        <p:blipFill>
          <a:blip r:embed="rId19"/>
          <a:stretch>
            <a:fillRect/>
          </a:stretch>
        </p:blipFill>
        <p:spPr>
          <a:xfrm>
            <a:off x="6586167" y="29049818"/>
            <a:ext cx="9587561" cy="3366221"/>
          </a:xfrm>
          <a:prstGeom prst="rect">
            <a:avLst/>
          </a:prstGeom>
        </p:spPr>
      </p:pic>
      <p:grpSp>
        <p:nvGrpSpPr>
          <p:cNvPr id="49" name="Group 48">
            <a:extLst>
              <a:ext uri="{FF2B5EF4-FFF2-40B4-BE49-F238E27FC236}">
                <a16:creationId xmlns:a16="http://schemas.microsoft.com/office/drawing/2014/main" id="{E598EF6B-99E4-403C-8EB5-B2BDAAFC9E9E}"/>
              </a:ext>
            </a:extLst>
          </p:cNvPr>
          <p:cNvGrpSpPr/>
          <p:nvPr/>
        </p:nvGrpSpPr>
        <p:grpSpPr>
          <a:xfrm>
            <a:off x="751537" y="17655838"/>
            <a:ext cx="5761973" cy="10049142"/>
            <a:chOff x="-165365" y="18259786"/>
            <a:chExt cx="4614445" cy="8047801"/>
          </a:xfrm>
        </p:grpSpPr>
        <p:pic>
          <p:nvPicPr>
            <p:cNvPr id="32" name="Picture 31">
              <a:extLst>
                <a:ext uri="{FF2B5EF4-FFF2-40B4-BE49-F238E27FC236}">
                  <a16:creationId xmlns:a16="http://schemas.microsoft.com/office/drawing/2014/main" id="{4663049A-FDD8-43DC-84B3-A3B0C34A7606}"/>
                </a:ext>
              </a:extLst>
            </p:cNvPr>
            <p:cNvPicPr>
              <a:picLocks noChangeAspect="1"/>
            </p:cNvPicPr>
            <p:nvPr/>
          </p:nvPicPr>
          <p:blipFill>
            <a:blip r:embed="rId20"/>
            <a:stretch>
              <a:fillRect/>
            </a:stretch>
          </p:blipFill>
          <p:spPr>
            <a:xfrm>
              <a:off x="-165365" y="22187547"/>
              <a:ext cx="4614445" cy="4120040"/>
            </a:xfrm>
            <a:prstGeom prst="rect">
              <a:avLst/>
            </a:prstGeom>
          </p:spPr>
        </p:pic>
        <p:pic>
          <p:nvPicPr>
            <p:cNvPr id="41" name="Picture 40">
              <a:extLst>
                <a:ext uri="{FF2B5EF4-FFF2-40B4-BE49-F238E27FC236}">
                  <a16:creationId xmlns:a16="http://schemas.microsoft.com/office/drawing/2014/main" id="{D9791C97-B2A2-4639-B343-3D2647AAF9F1}"/>
                </a:ext>
              </a:extLst>
            </p:cNvPr>
            <p:cNvPicPr>
              <a:picLocks noChangeAspect="1"/>
            </p:cNvPicPr>
            <p:nvPr/>
          </p:nvPicPr>
          <p:blipFill>
            <a:blip r:embed="rId21"/>
            <a:stretch>
              <a:fillRect/>
            </a:stretch>
          </p:blipFill>
          <p:spPr>
            <a:xfrm>
              <a:off x="216149" y="18259786"/>
              <a:ext cx="4135203" cy="3976157"/>
            </a:xfrm>
            <a:prstGeom prst="rect">
              <a:avLst/>
            </a:prstGeom>
          </p:spPr>
        </p:pic>
      </p:grpSp>
      <p:grpSp>
        <p:nvGrpSpPr>
          <p:cNvPr id="70" name="Group 69">
            <a:extLst>
              <a:ext uri="{FF2B5EF4-FFF2-40B4-BE49-F238E27FC236}">
                <a16:creationId xmlns:a16="http://schemas.microsoft.com/office/drawing/2014/main" id="{020182F9-0962-4589-992A-8D51C37443E2}"/>
              </a:ext>
            </a:extLst>
          </p:cNvPr>
          <p:cNvGrpSpPr/>
          <p:nvPr/>
        </p:nvGrpSpPr>
        <p:grpSpPr>
          <a:xfrm>
            <a:off x="5916793" y="11881082"/>
            <a:ext cx="5213952" cy="3811170"/>
            <a:chOff x="5860928" y="11881082"/>
            <a:chExt cx="5213952" cy="3811170"/>
          </a:xfrm>
        </p:grpSpPr>
        <p:pic>
          <p:nvPicPr>
            <p:cNvPr id="51" name="Picture 50">
              <a:extLst>
                <a:ext uri="{FF2B5EF4-FFF2-40B4-BE49-F238E27FC236}">
                  <a16:creationId xmlns:a16="http://schemas.microsoft.com/office/drawing/2014/main" id="{B1B5E2BE-55D4-4C53-83B7-012FE6EBCC28}"/>
                </a:ext>
              </a:extLst>
            </p:cNvPr>
            <p:cNvPicPr>
              <a:picLocks noChangeAspect="1"/>
            </p:cNvPicPr>
            <p:nvPr/>
          </p:nvPicPr>
          <p:blipFill>
            <a:blip r:embed="rId22"/>
            <a:stretch>
              <a:fillRect/>
            </a:stretch>
          </p:blipFill>
          <p:spPr>
            <a:xfrm rot="2726702">
              <a:off x="5541454" y="13219096"/>
              <a:ext cx="3159569" cy="1786743"/>
            </a:xfrm>
            <a:prstGeom prst="rect">
              <a:avLst/>
            </a:prstGeom>
          </p:spPr>
        </p:pic>
        <p:sp>
          <p:nvSpPr>
            <p:cNvPr id="63" name="Rectangle 62">
              <a:extLst>
                <a:ext uri="{FF2B5EF4-FFF2-40B4-BE49-F238E27FC236}">
                  <a16:creationId xmlns:a16="http://schemas.microsoft.com/office/drawing/2014/main" id="{2C877066-E80E-4C45-8125-EEB8AC81B617}"/>
                </a:ext>
              </a:extLst>
            </p:cNvPr>
            <p:cNvSpPr/>
            <p:nvPr/>
          </p:nvSpPr>
          <p:spPr>
            <a:xfrm>
              <a:off x="6742552" y="13945082"/>
              <a:ext cx="439728" cy="323589"/>
            </a:xfrm>
            <a:prstGeom prst="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DF4A351E-B200-423F-B90F-E11EE022432E}"/>
                </a:ext>
              </a:extLst>
            </p:cNvPr>
            <p:cNvGrpSpPr/>
            <p:nvPr/>
          </p:nvGrpSpPr>
          <p:grpSpPr>
            <a:xfrm>
              <a:off x="5860928" y="11881082"/>
              <a:ext cx="5213952" cy="3329684"/>
              <a:chOff x="5860929" y="11740531"/>
              <a:chExt cx="5213952" cy="3329684"/>
            </a:xfrm>
          </p:grpSpPr>
          <p:pic>
            <p:nvPicPr>
              <p:cNvPr id="35" name="Picture 34">
                <a:extLst>
                  <a:ext uri="{FF2B5EF4-FFF2-40B4-BE49-F238E27FC236}">
                    <a16:creationId xmlns:a16="http://schemas.microsoft.com/office/drawing/2014/main" id="{E8D486DE-4842-4571-A5A5-CB9B4BAFBCB0}"/>
                  </a:ext>
                </a:extLst>
              </p:cNvPr>
              <p:cNvPicPr>
                <a:picLocks noChangeAspect="1"/>
              </p:cNvPicPr>
              <p:nvPr/>
            </p:nvPicPr>
            <p:blipFill>
              <a:blip r:embed="rId23"/>
              <a:stretch>
                <a:fillRect/>
              </a:stretch>
            </p:blipFill>
            <p:spPr>
              <a:xfrm>
                <a:off x="6625936" y="11740531"/>
                <a:ext cx="4448945" cy="2780591"/>
              </a:xfrm>
              <a:prstGeom prst="rect">
                <a:avLst/>
              </a:prstGeom>
            </p:spPr>
          </p:pic>
          <p:sp>
            <p:nvSpPr>
              <p:cNvPr id="55" name="TextBox 54">
                <a:extLst>
                  <a:ext uri="{FF2B5EF4-FFF2-40B4-BE49-F238E27FC236}">
                    <a16:creationId xmlns:a16="http://schemas.microsoft.com/office/drawing/2014/main" id="{9442F6AC-187E-4710-9BCA-70B61FD4BDE7}"/>
                  </a:ext>
                </a:extLst>
              </p:cNvPr>
              <p:cNvSpPr txBox="1"/>
              <p:nvPr/>
            </p:nvSpPr>
            <p:spPr>
              <a:xfrm>
                <a:off x="5860929" y="11786686"/>
                <a:ext cx="3813288" cy="523220"/>
              </a:xfrm>
              <a:prstGeom prst="rect">
                <a:avLst/>
              </a:prstGeom>
              <a:noFill/>
            </p:spPr>
            <p:txBody>
              <a:bodyPr wrap="none" rtlCol="0">
                <a:spAutoFit/>
              </a:bodyPr>
              <a:lstStyle/>
              <a:p>
                <a:r>
                  <a:rPr lang="en-US" sz="2800" b="1" dirty="0"/>
                  <a:t>Anti-EGFR-IgG-40 nm FN</a:t>
                </a:r>
              </a:p>
            </p:txBody>
          </p:sp>
          <p:cxnSp>
            <p:nvCxnSpPr>
              <p:cNvPr id="58" name="Straight Connector 57">
                <a:extLst>
                  <a:ext uri="{FF2B5EF4-FFF2-40B4-BE49-F238E27FC236}">
                    <a16:creationId xmlns:a16="http://schemas.microsoft.com/office/drawing/2014/main" id="{C3D712EC-3EC4-4805-93E1-8EC3FA4A7EAE}"/>
                  </a:ext>
                </a:extLst>
              </p:cNvPr>
              <p:cNvCxnSpPr/>
              <p:nvPr/>
            </p:nvCxnSpPr>
            <p:spPr>
              <a:xfrm>
                <a:off x="9076763" y="12290142"/>
                <a:ext cx="320587" cy="4336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D6C0943-5473-4F7C-A068-3BAFC269FD2B}"/>
                  </a:ext>
                </a:extLst>
              </p:cNvPr>
              <p:cNvSpPr txBox="1"/>
              <p:nvPr/>
            </p:nvSpPr>
            <p:spPr>
              <a:xfrm>
                <a:off x="6464903" y="12382125"/>
                <a:ext cx="950453" cy="523220"/>
              </a:xfrm>
              <a:prstGeom prst="rect">
                <a:avLst/>
              </a:prstGeom>
              <a:noFill/>
            </p:spPr>
            <p:txBody>
              <a:bodyPr wrap="none" rtlCol="0">
                <a:spAutoFit/>
              </a:bodyPr>
              <a:lstStyle/>
              <a:p>
                <a:r>
                  <a:rPr lang="en-US" sz="2800" b="1" dirty="0"/>
                  <a:t>EGFR</a:t>
                </a:r>
              </a:p>
            </p:txBody>
          </p:sp>
          <p:cxnSp>
            <p:nvCxnSpPr>
              <p:cNvPr id="62" name="Straight Connector 61">
                <a:extLst>
                  <a:ext uri="{FF2B5EF4-FFF2-40B4-BE49-F238E27FC236}">
                    <a16:creationId xmlns:a16="http://schemas.microsoft.com/office/drawing/2014/main" id="{606B79C6-9AE9-4777-8B00-BD8B178863A4}"/>
                  </a:ext>
                </a:extLst>
              </p:cNvPr>
              <p:cNvCxnSpPr>
                <a:stCxn id="59" idx="3"/>
              </p:cNvCxnSpPr>
              <p:nvPr/>
            </p:nvCxnSpPr>
            <p:spPr>
              <a:xfrm>
                <a:off x="7415356" y="12643735"/>
                <a:ext cx="486137" cy="146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87B02C6A-D688-45E0-AAC0-61D035F7D020}"/>
                  </a:ext>
                </a:extLst>
              </p:cNvPr>
              <p:cNvSpPr txBox="1"/>
              <p:nvPr/>
            </p:nvSpPr>
            <p:spPr>
              <a:xfrm>
                <a:off x="8362190" y="14546995"/>
                <a:ext cx="2179892" cy="523220"/>
              </a:xfrm>
              <a:prstGeom prst="rect">
                <a:avLst/>
              </a:prstGeom>
              <a:noFill/>
            </p:spPr>
            <p:txBody>
              <a:bodyPr wrap="none" rtlCol="0">
                <a:spAutoFit/>
              </a:bodyPr>
              <a:lstStyle/>
              <a:p>
                <a:r>
                  <a:rPr lang="en-US" sz="2800" b="1" dirty="0"/>
                  <a:t>Cortical Actin</a:t>
                </a:r>
              </a:p>
            </p:txBody>
          </p:sp>
          <p:cxnSp>
            <p:nvCxnSpPr>
              <p:cNvPr id="68" name="Straight Arrow Connector 67">
                <a:extLst>
                  <a:ext uri="{FF2B5EF4-FFF2-40B4-BE49-F238E27FC236}">
                    <a16:creationId xmlns:a16="http://schemas.microsoft.com/office/drawing/2014/main" id="{62EEA147-5D1F-4129-988F-6EDAE425717F}"/>
                  </a:ext>
                </a:extLst>
              </p:cNvPr>
              <p:cNvCxnSpPr>
                <a:cxnSpLocks/>
              </p:cNvCxnSpPr>
              <p:nvPr/>
            </p:nvCxnSpPr>
            <p:spPr>
              <a:xfrm flipH="1">
                <a:off x="7164545" y="13708015"/>
                <a:ext cx="382731" cy="3485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7D34F61B-C91D-4FC7-B7C7-DFF3CF41EA5D}"/>
              </a:ext>
            </a:extLst>
          </p:cNvPr>
          <p:cNvSpPr txBox="1"/>
          <p:nvPr/>
        </p:nvSpPr>
        <p:spPr>
          <a:xfrm>
            <a:off x="9406806" y="14172480"/>
            <a:ext cx="2188869" cy="523220"/>
          </a:xfrm>
          <a:prstGeom prst="rect">
            <a:avLst/>
          </a:prstGeom>
          <a:noFill/>
        </p:spPr>
        <p:txBody>
          <a:bodyPr wrap="none" rtlCol="0">
            <a:spAutoFit/>
          </a:bodyPr>
          <a:lstStyle>
            <a:defPPr>
              <a:defRPr lang="en-US"/>
            </a:defPPr>
            <a:lvl1pPr>
              <a:defRPr sz="2800" b="1"/>
            </a:lvl1pPr>
          </a:lstStyle>
          <a:p>
            <a:r>
              <a:rPr lang="en-US" dirty="0"/>
              <a:t>Microdomain</a:t>
            </a:r>
          </a:p>
        </p:txBody>
      </p:sp>
      <p:cxnSp>
        <p:nvCxnSpPr>
          <p:cNvPr id="73" name="Straight Connector 72">
            <a:extLst>
              <a:ext uri="{FF2B5EF4-FFF2-40B4-BE49-F238E27FC236}">
                <a16:creationId xmlns:a16="http://schemas.microsoft.com/office/drawing/2014/main" id="{A3F2B6B7-255E-439A-8F73-5A5EA5B92C68}"/>
              </a:ext>
            </a:extLst>
          </p:cNvPr>
          <p:cNvCxnSpPr/>
          <p:nvPr/>
        </p:nvCxnSpPr>
        <p:spPr>
          <a:xfrm>
            <a:off x="9448954" y="13560609"/>
            <a:ext cx="555306" cy="7446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081AFA5-CBC0-46D1-9B9F-123F8EAC3785}"/>
              </a:ext>
            </a:extLst>
          </p:cNvPr>
          <p:cNvCxnSpPr>
            <a:cxnSpLocks/>
          </p:cNvCxnSpPr>
          <p:nvPr/>
        </p:nvCxnSpPr>
        <p:spPr>
          <a:xfrm>
            <a:off x="8670186" y="14274133"/>
            <a:ext cx="314519" cy="427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0606E7C9-D8CB-4221-8D98-CEBEE45ACC5F}"/>
              </a:ext>
            </a:extLst>
          </p:cNvPr>
          <p:cNvPicPr>
            <a:picLocks noChangeAspect="1"/>
          </p:cNvPicPr>
          <p:nvPr/>
        </p:nvPicPr>
        <p:blipFill>
          <a:blip r:embed="rId24"/>
          <a:stretch>
            <a:fillRect/>
          </a:stretch>
        </p:blipFill>
        <p:spPr>
          <a:xfrm>
            <a:off x="26114190" y="12385595"/>
            <a:ext cx="6346431" cy="3950208"/>
          </a:xfrm>
          <a:prstGeom prst="rect">
            <a:avLst/>
          </a:prstGeom>
        </p:spPr>
      </p:pic>
      <p:sp>
        <p:nvSpPr>
          <p:cNvPr id="211" name="Rectangle 210">
            <a:extLst>
              <a:ext uri="{FF2B5EF4-FFF2-40B4-BE49-F238E27FC236}">
                <a16:creationId xmlns:a16="http://schemas.microsoft.com/office/drawing/2014/main" id="{BFC11D84-5F3F-4B2D-B9AA-BFC8B0256C3A}"/>
              </a:ext>
            </a:extLst>
          </p:cNvPr>
          <p:cNvSpPr/>
          <p:nvPr/>
        </p:nvSpPr>
        <p:spPr>
          <a:xfrm>
            <a:off x="855702" y="28300051"/>
            <a:ext cx="5613270" cy="3693319"/>
          </a:xfrm>
          <a:prstGeom prst="rect">
            <a:avLst/>
          </a:prstGeom>
          <a:solidFill>
            <a:schemeClr val="accent2">
              <a:lumMod val="20000"/>
              <a:lumOff val="80000"/>
            </a:schemeClr>
          </a:solidFill>
        </p:spPr>
        <p:txBody>
          <a:bodyPr wrap="square">
            <a:spAutoFit/>
          </a:bodyPr>
          <a:lstStyle/>
          <a:p>
            <a:pPr marL="593040" lvl="2" indent="-457200" defTabSz="954176">
              <a:buFont typeface="Arial" panose="020B0604020202020204" pitchFamily="34" charset="0"/>
              <a:buChar char="•"/>
              <a:defRPr/>
            </a:pPr>
            <a:r>
              <a:rPr lang="en-US" sz="2600" kern="0" dirty="0">
                <a:latin typeface="Helvetica" panose="020B0604020202020204" pitchFamily="34" charset="0"/>
                <a:cs typeface="Helvetica" panose="020B0604020202020204" pitchFamily="34" charset="0"/>
              </a:rPr>
              <a:t>The selected 7 breast cell lines represent the 5 intrinsic subtypes of breast cancer</a:t>
            </a:r>
            <a:r>
              <a:rPr lang="en-US" altLang="zh-TW" sz="2600" kern="0" dirty="0">
                <a:latin typeface="Helvetica" panose="020B0604020202020204" pitchFamily="34" charset="0"/>
                <a:cs typeface="Helvetica" panose="020B0604020202020204" pitchFamily="34" charset="0"/>
              </a:rPr>
              <a:t>:</a:t>
            </a:r>
            <a:r>
              <a:rPr lang="zh-TW" altLang="en-US" sz="2600" kern="0" dirty="0">
                <a:latin typeface="Helvetica" panose="020B0604020202020204" pitchFamily="34" charset="0"/>
                <a:cs typeface="Helvetica" panose="020B0604020202020204" pitchFamily="34" charset="0"/>
              </a:rPr>
              <a:t> </a:t>
            </a:r>
            <a:r>
              <a:rPr lang="en-US" altLang="zh-TW" sz="2600" kern="0" dirty="0">
                <a:latin typeface="Helvetica" panose="020B0604020202020204" pitchFamily="34" charset="0"/>
                <a:cs typeface="Helvetica" panose="020B0604020202020204" pitchFamily="34" charset="0"/>
              </a:rPr>
              <a:t>Luminal A, Luminal B, HER2-enriched, Basal and Claudin-low. </a:t>
            </a:r>
          </a:p>
          <a:p>
            <a:pPr marL="593040" lvl="2" indent="-457200" defTabSz="954176">
              <a:buFont typeface="Arial" panose="020B0604020202020204" pitchFamily="34" charset="0"/>
              <a:buChar char="•"/>
              <a:defRPr/>
            </a:pPr>
            <a:r>
              <a:rPr lang="en-US" sz="2600" kern="0" dirty="0">
                <a:latin typeface="Helvetica" panose="020B0604020202020204" pitchFamily="34" charset="0"/>
                <a:cs typeface="Helvetica" panose="020B0604020202020204" pitchFamily="34" charset="0"/>
              </a:rPr>
              <a:t>Cells with a higher gene expression level of EMT-related genes exhibit higher EGFR diffusivity. </a:t>
            </a:r>
          </a:p>
        </p:txBody>
      </p:sp>
      <p:sp>
        <p:nvSpPr>
          <p:cNvPr id="217" name="TextBox 216">
            <a:extLst>
              <a:ext uri="{FF2B5EF4-FFF2-40B4-BE49-F238E27FC236}">
                <a16:creationId xmlns:a16="http://schemas.microsoft.com/office/drawing/2014/main" id="{4DDCBBDB-C2FB-40D2-9904-2F9E1421511F}"/>
              </a:ext>
            </a:extLst>
          </p:cNvPr>
          <p:cNvSpPr txBox="1"/>
          <p:nvPr/>
        </p:nvSpPr>
        <p:spPr>
          <a:xfrm>
            <a:off x="888343" y="17454246"/>
            <a:ext cx="518091" cy="646331"/>
          </a:xfrm>
          <a:prstGeom prst="rect">
            <a:avLst/>
          </a:prstGeom>
          <a:noFill/>
        </p:spPr>
        <p:txBody>
          <a:bodyPr wrap="none" rtlCol="0">
            <a:spAutoFit/>
          </a:bodyPr>
          <a:lstStyle/>
          <a:p>
            <a:r>
              <a:rPr lang="en-US" altLang="zh-TW" sz="3600" b="1" dirty="0">
                <a:latin typeface="Arial" panose="020B0604020202020204" pitchFamily="34" charset="0"/>
                <a:cs typeface="Arial" panose="020B0604020202020204" pitchFamily="34" charset="0"/>
              </a:rPr>
              <a:t>A</a:t>
            </a:r>
            <a:endParaRPr lang="en-US" sz="3600" b="1" dirty="0">
              <a:latin typeface="Arial" panose="020B0604020202020204" pitchFamily="34" charset="0"/>
              <a:cs typeface="Arial" panose="020B0604020202020204" pitchFamily="34" charset="0"/>
            </a:endParaRPr>
          </a:p>
        </p:txBody>
      </p:sp>
      <p:sp>
        <p:nvSpPr>
          <p:cNvPr id="218" name="TextBox 217">
            <a:extLst>
              <a:ext uri="{FF2B5EF4-FFF2-40B4-BE49-F238E27FC236}">
                <a16:creationId xmlns:a16="http://schemas.microsoft.com/office/drawing/2014/main" id="{FF774E1C-43FA-4AC3-9425-A7E28BDEB16A}"/>
              </a:ext>
            </a:extLst>
          </p:cNvPr>
          <p:cNvSpPr txBox="1"/>
          <p:nvPr/>
        </p:nvSpPr>
        <p:spPr>
          <a:xfrm>
            <a:off x="6581213" y="17432393"/>
            <a:ext cx="518091"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C</a:t>
            </a:r>
          </a:p>
        </p:txBody>
      </p:sp>
      <p:sp>
        <p:nvSpPr>
          <p:cNvPr id="219" name="TextBox 218">
            <a:extLst>
              <a:ext uri="{FF2B5EF4-FFF2-40B4-BE49-F238E27FC236}">
                <a16:creationId xmlns:a16="http://schemas.microsoft.com/office/drawing/2014/main" id="{8917DF28-D829-4E34-BC85-F3072D606221}"/>
              </a:ext>
            </a:extLst>
          </p:cNvPr>
          <p:cNvSpPr txBox="1"/>
          <p:nvPr/>
        </p:nvSpPr>
        <p:spPr>
          <a:xfrm>
            <a:off x="799090" y="22395012"/>
            <a:ext cx="518091"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a:t>
            </a:r>
          </a:p>
        </p:txBody>
      </p:sp>
      <p:sp>
        <p:nvSpPr>
          <p:cNvPr id="220" name="TextBox 219">
            <a:extLst>
              <a:ext uri="{FF2B5EF4-FFF2-40B4-BE49-F238E27FC236}">
                <a16:creationId xmlns:a16="http://schemas.microsoft.com/office/drawing/2014/main" id="{BF922CAF-2802-441D-824A-47E6D39F2451}"/>
              </a:ext>
            </a:extLst>
          </p:cNvPr>
          <p:cNvSpPr txBox="1"/>
          <p:nvPr/>
        </p:nvSpPr>
        <p:spPr>
          <a:xfrm>
            <a:off x="6365760" y="22356657"/>
            <a:ext cx="518091" cy="646331"/>
          </a:xfrm>
          <a:prstGeom prst="rect">
            <a:avLst/>
          </a:prstGeom>
          <a:noFill/>
        </p:spPr>
        <p:txBody>
          <a:bodyPr wrap="none" rtlCol="0">
            <a:spAutoFit/>
          </a:bodyPr>
          <a:lstStyle/>
          <a:p>
            <a:r>
              <a:rPr lang="en-US" altLang="zh-TW" sz="3600" b="1" dirty="0">
                <a:latin typeface="Arial" panose="020B0604020202020204" pitchFamily="34" charset="0"/>
                <a:cs typeface="Arial" panose="020B0604020202020204" pitchFamily="34" charset="0"/>
              </a:rPr>
              <a:t>D</a:t>
            </a:r>
            <a:endParaRPr lang="en-US" sz="3600" b="1" dirty="0">
              <a:latin typeface="Arial" panose="020B0604020202020204" pitchFamily="34" charset="0"/>
              <a:cs typeface="Arial" panose="020B0604020202020204" pitchFamily="34" charset="0"/>
            </a:endParaRPr>
          </a:p>
        </p:txBody>
      </p:sp>
      <p:sp>
        <p:nvSpPr>
          <p:cNvPr id="221" name="TextBox 220">
            <a:extLst>
              <a:ext uri="{FF2B5EF4-FFF2-40B4-BE49-F238E27FC236}">
                <a16:creationId xmlns:a16="http://schemas.microsoft.com/office/drawing/2014/main" id="{A71C0D65-2404-4CAD-B34E-D5CAE520CDB0}"/>
              </a:ext>
            </a:extLst>
          </p:cNvPr>
          <p:cNvSpPr txBox="1"/>
          <p:nvPr/>
        </p:nvSpPr>
        <p:spPr>
          <a:xfrm>
            <a:off x="6632668" y="28426579"/>
            <a:ext cx="492443" cy="646331"/>
          </a:xfrm>
          <a:prstGeom prst="rect">
            <a:avLst/>
          </a:prstGeom>
          <a:noFill/>
        </p:spPr>
        <p:txBody>
          <a:bodyPr wrap="none" rtlCol="0">
            <a:spAutoFit/>
          </a:bodyPr>
          <a:lstStyle/>
          <a:p>
            <a:r>
              <a:rPr lang="en-US" altLang="zh-TW" sz="3600" b="1" dirty="0">
                <a:latin typeface="Arial" panose="020B0604020202020204" pitchFamily="34" charset="0"/>
                <a:cs typeface="Arial" panose="020B0604020202020204" pitchFamily="34" charset="0"/>
              </a:rPr>
              <a:t>E</a:t>
            </a:r>
            <a:endParaRPr lang="en-US" sz="3600" b="1"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D761E11D-B800-4A40-8F10-6F9A82889F32}"/>
              </a:ext>
            </a:extLst>
          </p:cNvPr>
          <p:cNvSpPr txBox="1"/>
          <p:nvPr/>
        </p:nvSpPr>
        <p:spPr>
          <a:xfrm>
            <a:off x="8175272" y="28526598"/>
            <a:ext cx="7324056" cy="523220"/>
          </a:xfrm>
          <a:prstGeom prst="rect">
            <a:avLst/>
          </a:prstGeom>
          <a:noFill/>
        </p:spPr>
        <p:txBody>
          <a:bodyPr wrap="none" rtlCol="0">
            <a:spAutoFit/>
          </a:bodyPr>
          <a:lstStyle/>
          <a:p>
            <a:pPr algn="ctr"/>
            <a:r>
              <a:rPr lang="en-US" sz="2800" dirty="0"/>
              <a:t>Classification biomarkers and EMT-related genes </a:t>
            </a:r>
          </a:p>
        </p:txBody>
      </p:sp>
      <p:sp>
        <p:nvSpPr>
          <p:cNvPr id="2" name="TextBox 1">
            <a:extLst>
              <a:ext uri="{FF2B5EF4-FFF2-40B4-BE49-F238E27FC236}">
                <a16:creationId xmlns:a16="http://schemas.microsoft.com/office/drawing/2014/main" id="{38C8FF0C-29C8-4379-B81C-BF1E1A519B52}"/>
              </a:ext>
            </a:extLst>
          </p:cNvPr>
          <p:cNvSpPr txBox="1"/>
          <p:nvPr/>
        </p:nvSpPr>
        <p:spPr>
          <a:xfrm>
            <a:off x="42882284" y="6099862"/>
            <a:ext cx="1434367" cy="707886"/>
          </a:xfrm>
          <a:prstGeom prst="rect">
            <a:avLst/>
          </a:prstGeom>
          <a:noFill/>
        </p:spPr>
        <p:txBody>
          <a:bodyPr wrap="none" rtlCol="0">
            <a:spAutoFit/>
          </a:bodyPr>
          <a:lstStyle/>
          <a:p>
            <a:r>
              <a:rPr lang="en-US" sz="4000" dirty="0" err="1"/>
              <a:t>vbSPT</a:t>
            </a:r>
            <a:endParaRPr lang="en-US" sz="4000" dirty="0"/>
          </a:p>
        </p:txBody>
      </p:sp>
      <p:sp>
        <p:nvSpPr>
          <p:cNvPr id="104" name="Rectangle 103">
            <a:extLst>
              <a:ext uri="{FF2B5EF4-FFF2-40B4-BE49-F238E27FC236}">
                <a16:creationId xmlns:a16="http://schemas.microsoft.com/office/drawing/2014/main" id="{10E70D82-9EB7-451E-84D5-7AC7FBA200BE}"/>
              </a:ext>
            </a:extLst>
          </p:cNvPr>
          <p:cNvSpPr/>
          <p:nvPr/>
        </p:nvSpPr>
        <p:spPr>
          <a:xfrm>
            <a:off x="33293248" y="15720738"/>
            <a:ext cx="15412331" cy="892552"/>
          </a:xfrm>
          <a:prstGeom prst="rect">
            <a:avLst/>
          </a:prstGeom>
          <a:solidFill>
            <a:schemeClr val="accent2">
              <a:lumMod val="20000"/>
              <a:lumOff val="80000"/>
            </a:schemeClr>
          </a:solidFill>
        </p:spPr>
        <p:txBody>
          <a:bodyPr wrap="square">
            <a:spAutoFit/>
          </a:bodyPr>
          <a:lstStyle/>
          <a:p>
            <a:pPr marL="593040" lvl="2" indent="-457200" defTabSz="954176">
              <a:buFont typeface="Arial" panose="020B0604020202020204" pitchFamily="34" charset="0"/>
              <a:buChar char="•"/>
              <a:defRPr/>
            </a:pPr>
            <a:r>
              <a:rPr lang="en-US" sz="2600" kern="0" dirty="0">
                <a:latin typeface="Helvetica" panose="020B0604020202020204" pitchFamily="34" charset="0"/>
                <a:cs typeface="Helvetica" panose="020B0604020202020204" pitchFamily="34" charset="0"/>
              </a:rPr>
              <a:t>EMT-induction reduces the EGF-stimulated EGFR-phosphorylation and also lowers the transition probability from free diffusion to confined diffusion.</a:t>
            </a:r>
          </a:p>
        </p:txBody>
      </p:sp>
      <p:sp>
        <p:nvSpPr>
          <p:cNvPr id="108" name="TextBox 107">
            <a:extLst>
              <a:ext uri="{FF2B5EF4-FFF2-40B4-BE49-F238E27FC236}">
                <a16:creationId xmlns:a16="http://schemas.microsoft.com/office/drawing/2014/main" id="{D68C67CD-28C9-44D7-A8C2-A519CC8B1860}"/>
              </a:ext>
            </a:extLst>
          </p:cNvPr>
          <p:cNvSpPr txBox="1"/>
          <p:nvPr/>
        </p:nvSpPr>
        <p:spPr>
          <a:xfrm>
            <a:off x="33485128" y="10728322"/>
            <a:ext cx="518091"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C</a:t>
            </a:r>
          </a:p>
        </p:txBody>
      </p:sp>
      <p:sp>
        <p:nvSpPr>
          <p:cNvPr id="109" name="TextBox 108">
            <a:extLst>
              <a:ext uri="{FF2B5EF4-FFF2-40B4-BE49-F238E27FC236}">
                <a16:creationId xmlns:a16="http://schemas.microsoft.com/office/drawing/2014/main" id="{4A2E9FAF-98C7-4F39-AC97-7B61530260C9}"/>
              </a:ext>
            </a:extLst>
          </p:cNvPr>
          <p:cNvSpPr txBox="1"/>
          <p:nvPr/>
        </p:nvSpPr>
        <p:spPr>
          <a:xfrm>
            <a:off x="39734490" y="5983961"/>
            <a:ext cx="518091"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a:t>
            </a:r>
          </a:p>
        </p:txBody>
      </p:sp>
      <p:sp>
        <p:nvSpPr>
          <p:cNvPr id="110" name="TextBox 109">
            <a:extLst>
              <a:ext uri="{FF2B5EF4-FFF2-40B4-BE49-F238E27FC236}">
                <a16:creationId xmlns:a16="http://schemas.microsoft.com/office/drawing/2014/main" id="{F0A689B0-3398-4B44-BFA8-82C39DE077A4}"/>
              </a:ext>
            </a:extLst>
          </p:cNvPr>
          <p:cNvSpPr txBox="1"/>
          <p:nvPr/>
        </p:nvSpPr>
        <p:spPr>
          <a:xfrm>
            <a:off x="33485129" y="5983962"/>
            <a:ext cx="518091" cy="646331"/>
          </a:xfrm>
          <a:prstGeom prst="rect">
            <a:avLst/>
          </a:prstGeom>
          <a:noFill/>
        </p:spPr>
        <p:txBody>
          <a:bodyPr wrap="none" rtlCol="0">
            <a:spAutoFit/>
          </a:bodyPr>
          <a:lstStyle/>
          <a:p>
            <a:r>
              <a:rPr lang="en-US" altLang="zh-TW" sz="3600" b="1" dirty="0">
                <a:latin typeface="Arial" panose="020B0604020202020204" pitchFamily="34" charset="0"/>
                <a:cs typeface="Arial" panose="020B0604020202020204" pitchFamily="34" charset="0"/>
              </a:rPr>
              <a:t>A</a:t>
            </a:r>
            <a:endParaRPr lang="en-US" sz="3600" b="1"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1E4844C2-D533-4BF4-8DA7-94D6B097F484}"/>
              </a:ext>
            </a:extLst>
          </p:cNvPr>
          <p:cNvPicPr>
            <a:picLocks noChangeAspect="1"/>
          </p:cNvPicPr>
          <p:nvPr/>
        </p:nvPicPr>
        <p:blipFill>
          <a:blip r:embed="rId25"/>
          <a:stretch>
            <a:fillRect/>
          </a:stretch>
        </p:blipFill>
        <p:spPr>
          <a:xfrm>
            <a:off x="33574038" y="6011291"/>
            <a:ext cx="14494734" cy="9534315"/>
          </a:xfrm>
          <a:prstGeom prst="rect">
            <a:avLst/>
          </a:prstGeom>
        </p:spPr>
      </p:pic>
      <p:sp>
        <p:nvSpPr>
          <p:cNvPr id="112" name="Rectangle 111">
            <a:extLst>
              <a:ext uri="{FF2B5EF4-FFF2-40B4-BE49-F238E27FC236}">
                <a16:creationId xmlns:a16="http://schemas.microsoft.com/office/drawing/2014/main" id="{10129EBB-A5C3-417D-980F-683B6EE90C69}"/>
              </a:ext>
            </a:extLst>
          </p:cNvPr>
          <p:cNvSpPr/>
          <p:nvPr/>
        </p:nvSpPr>
        <p:spPr>
          <a:xfrm>
            <a:off x="247503" y="16285491"/>
            <a:ext cx="16002000" cy="646331"/>
          </a:xfrm>
          <a:prstGeom prst="rect">
            <a:avLst/>
          </a:prstGeom>
        </p:spPr>
        <p:txBody>
          <a:bodyPr wrap="square">
            <a:spAutoFit/>
          </a:bodyPr>
          <a:lstStyle/>
          <a:p>
            <a:pPr algn="ctr"/>
            <a:r>
              <a:rPr lang="en-US" sz="3600" b="1" spc="312" dirty="0">
                <a:solidFill>
                  <a:schemeClr val="bg1"/>
                </a:solidFill>
                <a:latin typeface="Helvetica"/>
                <a:cs typeface="Helvetica"/>
              </a:rPr>
              <a:t>TReD differentiates mesenchymal cells from epithelial cells</a:t>
            </a:r>
          </a:p>
        </p:txBody>
      </p:sp>
      <p:pic>
        <p:nvPicPr>
          <p:cNvPr id="113" name="Picture 112">
            <a:extLst>
              <a:ext uri="{FF2B5EF4-FFF2-40B4-BE49-F238E27FC236}">
                <a16:creationId xmlns:a16="http://schemas.microsoft.com/office/drawing/2014/main" id="{8D51D89F-6B67-4C8A-BE3E-80383C055685}"/>
              </a:ext>
            </a:extLst>
          </p:cNvPr>
          <p:cNvPicPr>
            <a:picLocks noChangeAspect="1"/>
          </p:cNvPicPr>
          <p:nvPr/>
        </p:nvPicPr>
        <p:blipFill>
          <a:blip r:embed="rId26"/>
          <a:stretch>
            <a:fillRect/>
          </a:stretch>
        </p:blipFill>
        <p:spPr>
          <a:xfrm>
            <a:off x="33744173" y="17815518"/>
            <a:ext cx="14208602" cy="8775234"/>
          </a:xfrm>
          <a:prstGeom prst="rect">
            <a:avLst/>
          </a:prstGeom>
        </p:spPr>
      </p:pic>
      <p:sp>
        <p:nvSpPr>
          <p:cNvPr id="114" name="Rectangle 113">
            <a:extLst>
              <a:ext uri="{FF2B5EF4-FFF2-40B4-BE49-F238E27FC236}">
                <a16:creationId xmlns:a16="http://schemas.microsoft.com/office/drawing/2014/main" id="{2425CCF4-E399-4177-9C2C-908CBECBAC23}"/>
              </a:ext>
            </a:extLst>
          </p:cNvPr>
          <p:cNvSpPr/>
          <p:nvPr/>
        </p:nvSpPr>
        <p:spPr>
          <a:xfrm>
            <a:off x="33293248" y="26445852"/>
            <a:ext cx="15412331" cy="892552"/>
          </a:xfrm>
          <a:prstGeom prst="rect">
            <a:avLst/>
          </a:prstGeom>
          <a:solidFill>
            <a:schemeClr val="accent2">
              <a:lumMod val="20000"/>
              <a:lumOff val="80000"/>
            </a:schemeClr>
          </a:solidFill>
        </p:spPr>
        <p:txBody>
          <a:bodyPr wrap="square">
            <a:spAutoFit/>
          </a:bodyPr>
          <a:lstStyle/>
          <a:p>
            <a:pPr marL="593040" lvl="2" indent="-457200" defTabSz="954176">
              <a:buFont typeface="Arial" panose="020B0604020202020204" pitchFamily="34" charset="0"/>
              <a:buChar char="•"/>
              <a:defRPr/>
            </a:pPr>
            <a:r>
              <a:rPr lang="en-US" sz="2600" kern="0" dirty="0">
                <a:latin typeface="Helvetica" panose="020B0604020202020204" pitchFamily="34" charset="0"/>
                <a:cs typeface="Helvetica" panose="020B0604020202020204" pitchFamily="34" charset="0"/>
              </a:rPr>
              <a:t>The TReD biophysical phenotyping assay is compatible with microfluidic chips, such as the Parsortix circulating tumor cell (CTC) isolation chip. </a:t>
            </a:r>
          </a:p>
        </p:txBody>
      </p:sp>
      <p:pic>
        <p:nvPicPr>
          <p:cNvPr id="13" name="Picture 12">
            <a:extLst>
              <a:ext uri="{FF2B5EF4-FFF2-40B4-BE49-F238E27FC236}">
                <a16:creationId xmlns:a16="http://schemas.microsoft.com/office/drawing/2014/main" id="{C6B7BBD5-D2C6-3A44-9311-EDEA50075AE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17619" y="1064277"/>
            <a:ext cx="2501906" cy="3065327"/>
          </a:xfrm>
          <a:prstGeom prst="rect">
            <a:avLst/>
          </a:prstGeom>
        </p:spPr>
      </p:pic>
    </p:spTree>
    <p:extLst>
      <p:ext uri="{BB962C8B-B14F-4D97-AF65-F5344CB8AC3E}">
        <p14:creationId xmlns:p14="http://schemas.microsoft.com/office/powerpoint/2010/main" val="13440135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11350</TotalTime>
  <Words>549</Words>
  <Application>Microsoft Macintosh PowerPoint</Application>
  <PresentationFormat>Custom</PresentationFormat>
  <Paragraphs>47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PMingLiU</vt:lpstr>
      <vt:lpstr>PMingLiU</vt:lpstr>
      <vt:lpstr>Arial</vt:lpstr>
      <vt:lpstr>Calibri</vt:lpstr>
      <vt:lpstr>Calibri Light</vt:lpstr>
      <vt:lpstr>Helvetica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Yen-Liang Liu</dc:creator>
  <cp:lastModifiedBy>Microsoft Office User</cp:lastModifiedBy>
  <cp:revision>59</cp:revision>
  <cp:lastPrinted>2017-02-09T23:33:37Z</cp:lastPrinted>
  <dcterms:created xsi:type="dcterms:W3CDTF">2016-06-17T13:31:42Z</dcterms:created>
  <dcterms:modified xsi:type="dcterms:W3CDTF">2018-12-04T23:21:03Z</dcterms:modified>
</cp:coreProperties>
</file>